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notesSlides/notesSlide13.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9.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17"/>
  </p:notesMasterIdLst>
  <p:sldIdLst>
    <p:sldId id="265" r:id="rId2"/>
    <p:sldId id="295" r:id="rId3"/>
    <p:sldId id="268" r:id="rId4"/>
    <p:sldId id="300" r:id="rId5"/>
    <p:sldId id="301" r:id="rId6"/>
    <p:sldId id="305" r:id="rId7"/>
    <p:sldId id="302" r:id="rId8"/>
    <p:sldId id="306" r:id="rId9"/>
    <p:sldId id="307" r:id="rId10"/>
    <p:sldId id="303" r:id="rId11"/>
    <p:sldId id="310" r:id="rId12"/>
    <p:sldId id="304" r:id="rId13"/>
    <p:sldId id="299" r:id="rId14"/>
    <p:sldId id="311" r:id="rId15"/>
    <p:sldId id="346"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00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80"/>
    <p:restoredTop sz="58206"/>
  </p:normalViewPr>
  <p:slideViewPr>
    <p:cSldViewPr snapToGrid="0">
      <p:cViewPr varScale="1">
        <p:scale>
          <a:sx n="51" d="100"/>
          <a:sy n="51" d="100"/>
        </p:scale>
        <p:origin x="134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6F5295-D4DD-CC41-AD87-33DE75405D98}" type="datetimeFigureOut">
              <a:rPr lang="en-US" smtClean="0"/>
              <a:t>8/7/2024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490286-03B6-EB4A-8D18-420F238DDD7C}" type="slidenum">
              <a:rPr lang="en-US" smtClean="0"/>
              <a:t>‹#›</a:t>
            </a:fld>
            <a:endParaRPr lang="en-US"/>
          </a:p>
        </p:txBody>
      </p:sp>
    </p:spTree>
    <p:extLst>
      <p:ext uri="{BB962C8B-B14F-4D97-AF65-F5344CB8AC3E}">
        <p14:creationId xmlns:p14="http://schemas.microsoft.com/office/powerpoint/2010/main" val="501888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490286-03B6-EB4A-8D18-420F238DDD7C}" type="slidenum">
              <a:rPr lang="en-US" smtClean="0"/>
              <a:t>1</a:t>
            </a:fld>
            <a:endParaRPr lang="en-US"/>
          </a:p>
        </p:txBody>
      </p:sp>
    </p:spTree>
    <p:extLst>
      <p:ext uri="{BB962C8B-B14F-4D97-AF65-F5344CB8AC3E}">
        <p14:creationId xmlns:p14="http://schemas.microsoft.com/office/powerpoint/2010/main" val="386300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map illustrates the direct estimations of CT prevalence of the 40 chiefdoms in the three district of Eastern province of Sierra </a:t>
            </a:r>
            <a:r>
              <a:rPr lang="en-US" dirty="0" err="1"/>
              <a:t>leone</a:t>
            </a:r>
            <a:r>
              <a:rPr lang="en-US" dirty="0"/>
              <a:t>. </a:t>
            </a:r>
          </a:p>
          <a:p>
            <a:pPr marL="171450" indent="-171450">
              <a:buFont typeface="Arial" panose="020B0604020202020204" pitchFamily="34" charset="0"/>
              <a:buChar char="•"/>
            </a:pPr>
            <a:r>
              <a:rPr lang="en-US" dirty="0"/>
              <a:t>The darker green indicates a higher rate of CT prevalence.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It shows that the prevalence rates have geographic relationships.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the future, small area spatial models can be exploited to further investigate the spatial relationships and patterns of the CT prevalence across the small areas. </a:t>
            </a:r>
          </a:p>
        </p:txBody>
      </p:sp>
      <p:sp>
        <p:nvSpPr>
          <p:cNvPr id="4" name="Slide Number Placeholder 3"/>
          <p:cNvSpPr>
            <a:spLocks noGrp="1"/>
          </p:cNvSpPr>
          <p:nvPr>
            <p:ph type="sldNum" sz="quarter" idx="5"/>
          </p:nvPr>
        </p:nvSpPr>
        <p:spPr/>
        <p:txBody>
          <a:bodyPr/>
          <a:lstStyle/>
          <a:p>
            <a:fld id="{6E490286-03B6-EB4A-8D18-420F238DDD7C}" type="slidenum">
              <a:rPr lang="en-US" smtClean="0"/>
              <a:t>10</a:t>
            </a:fld>
            <a:endParaRPr lang="en-US"/>
          </a:p>
        </p:txBody>
      </p:sp>
    </p:spTree>
    <p:extLst>
      <p:ext uri="{BB962C8B-B14F-4D97-AF65-F5344CB8AC3E}">
        <p14:creationId xmlns:p14="http://schemas.microsoft.com/office/powerpoint/2010/main" val="3085104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25000"/>
              </a:lnSpc>
              <a:buFont typeface="Arial" panose="020B0604020202020204" pitchFamily="34" charset="0"/>
              <a:buChar char="•"/>
            </a:pPr>
            <a:r>
              <a:rPr lang="en-US" sz="12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In this sense, </a:t>
            </a:r>
            <a:r>
              <a:rPr lang="en-US" sz="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an average of 5 samples per chiefdom can be saved which comes to the same accuracy using the HB model (in terms of mean and variance of CT estimates). </a:t>
            </a:r>
            <a:endParaRPr lang="en-US" sz="12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endParaRPr>
          </a:p>
          <a:p>
            <a:pPr marL="285750" indent="-285750">
              <a:lnSpc>
                <a:spcPct val="125000"/>
              </a:lnSpc>
              <a:buFont typeface="Arial" panose="020B0604020202020204" pitchFamily="34" charset="0"/>
              <a:buChar char="•"/>
            </a:pPr>
            <a:r>
              <a:rPr lang="en-US" sz="12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We have total of s</a:t>
            </a:r>
            <a:r>
              <a:rPr lang="en-US" sz="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ix Chiefdoms with small sample sizes. They could contribute to</a:t>
            </a:r>
            <a:r>
              <a:rPr lang="en-US" sz="12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 </a:t>
            </a:r>
            <a:r>
              <a:rPr lang="en-US" sz="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20-40% reduction in sample size to be surveyed</a:t>
            </a:r>
            <a:r>
              <a:rPr lang="en-US" sz="12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 due to utilizing the SAE methods. This indicates </a:t>
            </a:r>
            <a:r>
              <a:rPr lang="en-US" sz="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that the SAE models, either HB or EBLUP, can be used to save money by reducing sample sizes for those distant chiefdoms. </a:t>
            </a:r>
          </a:p>
          <a:p>
            <a:endParaRPr lang="en-US" dirty="0"/>
          </a:p>
        </p:txBody>
      </p:sp>
      <p:sp>
        <p:nvSpPr>
          <p:cNvPr id="4" name="Slide Number Placeholder 3"/>
          <p:cNvSpPr>
            <a:spLocks noGrp="1"/>
          </p:cNvSpPr>
          <p:nvPr>
            <p:ph type="sldNum" sz="quarter" idx="5"/>
          </p:nvPr>
        </p:nvSpPr>
        <p:spPr/>
        <p:txBody>
          <a:bodyPr/>
          <a:lstStyle/>
          <a:p>
            <a:fld id="{6E490286-03B6-EB4A-8D18-420F238DDD7C}" type="slidenum">
              <a:rPr lang="en-US" smtClean="0"/>
              <a:t>11</a:t>
            </a:fld>
            <a:endParaRPr lang="en-US"/>
          </a:p>
        </p:txBody>
      </p:sp>
    </p:spTree>
    <p:extLst>
      <p:ext uri="{BB962C8B-B14F-4D97-AF65-F5344CB8AC3E}">
        <p14:creationId xmlns:p14="http://schemas.microsoft.com/office/powerpoint/2010/main" val="3653753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490286-03B6-EB4A-8D18-420F238DDD7C}" type="slidenum">
              <a:rPr lang="en-US" smtClean="0"/>
              <a:t>12</a:t>
            </a:fld>
            <a:endParaRPr lang="en-US"/>
          </a:p>
        </p:txBody>
      </p:sp>
    </p:spTree>
    <p:extLst>
      <p:ext uri="{BB962C8B-B14F-4D97-AF65-F5344CB8AC3E}">
        <p14:creationId xmlns:p14="http://schemas.microsoft.com/office/powerpoint/2010/main" val="18664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490286-03B6-EB4A-8D18-420F238DDD7C}" type="slidenum">
              <a:rPr lang="en-US" smtClean="0"/>
              <a:t>13</a:t>
            </a:fld>
            <a:endParaRPr lang="en-US"/>
          </a:p>
        </p:txBody>
      </p:sp>
    </p:spTree>
    <p:extLst>
      <p:ext uri="{BB962C8B-B14F-4D97-AF65-F5344CB8AC3E}">
        <p14:creationId xmlns:p14="http://schemas.microsoft.com/office/powerpoint/2010/main" val="377567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be222e5f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be222e5f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Founded around 2019 by Dr. David </a:t>
            </a:r>
            <a:r>
              <a:rPr lang="en-US" dirty="0" err="1"/>
              <a:t>Okech</a:t>
            </a:r>
            <a:r>
              <a:rPr lang="en-US" dirty="0"/>
              <a:t> (Professor, School of Social Work, Director of </a:t>
            </a:r>
            <a:r>
              <a:rPr lang="en-US" dirty="0" err="1"/>
              <a:t>CenHTRO</a:t>
            </a:r>
            <a:r>
              <a:rPr lang="en-US" dirty="0"/>
              <a:t>) at University of Georgia</a:t>
            </a:r>
          </a:p>
          <a:p>
            <a:pPr marL="342900" indent="-342900">
              <a:buFont typeface="Arial" panose="020B0604020202020204" pitchFamily="34" charset="0"/>
              <a:buChar char="•"/>
            </a:pPr>
            <a:r>
              <a:rPr lang="en-US" dirty="0"/>
              <a:t>Since founding, we completed 4 large-scale, baseline human trafficking prevalence studies in West Africa, including 2 studies in Sierra Leone, 1 in Guinea, and 1 in Senegal. </a:t>
            </a:r>
          </a:p>
          <a:p>
            <a:pPr marL="342900" indent="-342900">
              <a:buFont typeface="Arial" panose="020B0604020202020204" pitchFamily="34" charset="0"/>
              <a:buChar char="•"/>
            </a:pPr>
            <a:r>
              <a:rPr lang="en-US" dirty="0"/>
              <a:t>We developed the Prevalence Reduction Innovation Forum (or PRIF) which involved partnerships with researchers to test prevalence estimation methods for human trafficking in 6 countries and 7 studies. </a:t>
            </a:r>
          </a:p>
          <a:p>
            <a:pPr marL="342900" indent="-342900">
              <a:buFont typeface="Arial" panose="020B0604020202020204" pitchFamily="34" charset="0"/>
              <a:buChar char="•"/>
            </a:pPr>
            <a:r>
              <a:rPr lang="en-US" dirty="0"/>
              <a:t>Currently we are researching labor trafficking among youth and young adults in the Southern African region, especially Malawi and Zambia.</a:t>
            </a:r>
          </a:p>
          <a:p>
            <a:endParaRPr lang="en-US" dirty="0"/>
          </a:p>
        </p:txBody>
      </p:sp>
    </p:spTree>
    <p:extLst>
      <p:ext uri="{BB962C8B-B14F-4D97-AF65-F5344CB8AC3E}">
        <p14:creationId xmlns:p14="http://schemas.microsoft.com/office/powerpoint/2010/main" val="1512234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rgbClr val="000000"/>
              </a:solidFill>
              <a:effectLst/>
              <a:latin typeface="Times New Roman" panose="02020603050405020304" pitchFamily="18" charset="0"/>
              <a:ea typeface="Times New Roman" panose="02020603050405020304" pitchFamily="18" charset="0"/>
            </a:endParaRPr>
          </a:p>
          <a:p>
            <a:r>
              <a:rPr lang="en-US" sz="1200" dirty="0">
                <a:solidFill>
                  <a:srgbClr val="000000"/>
                </a:solidFill>
                <a:effectLst/>
                <a:latin typeface="Times New Roman" panose="02020603050405020304" pitchFamily="18" charset="0"/>
                <a:ea typeface="DengXian" panose="02010600030101010101" pitchFamily="2" charset="-122"/>
              </a:rPr>
              <a:t>The three districts in the </a:t>
            </a:r>
            <a:r>
              <a:rPr lang="en-US" dirty="0">
                <a:solidFill>
                  <a:srgbClr val="000000"/>
                </a:solidFill>
                <a:latin typeface="Times New Roman" panose="02020603050405020304" pitchFamily="18" charset="0"/>
                <a:ea typeface="DengXian" panose="02010600030101010101" pitchFamily="2" charset="-122"/>
              </a:rPr>
              <a:t>E</a:t>
            </a:r>
            <a:r>
              <a:rPr lang="en-US" sz="1200" dirty="0">
                <a:solidFill>
                  <a:srgbClr val="000000"/>
                </a:solidFill>
                <a:effectLst/>
                <a:latin typeface="Times New Roman" panose="02020603050405020304" pitchFamily="18" charset="0"/>
                <a:ea typeface="DengXian" panose="02010600030101010101" pitchFamily="2" charset="-122"/>
              </a:rPr>
              <a:t>astern Province of Sierra Leone were </a:t>
            </a:r>
            <a:r>
              <a:rPr lang="en-US" dirty="0">
                <a:solidFill>
                  <a:srgbClr val="000000"/>
                </a:solidFill>
                <a:latin typeface="Times New Roman" panose="02020603050405020304" pitchFamily="18" charset="0"/>
                <a:ea typeface="DengXian" panose="02010600030101010101" pitchFamily="2" charset="-122"/>
              </a:rPr>
              <a:t>identified</a:t>
            </a:r>
            <a:r>
              <a:rPr lang="en-US" sz="1200" dirty="0">
                <a:solidFill>
                  <a:srgbClr val="000000"/>
                </a:solidFill>
                <a:effectLst/>
                <a:latin typeface="Times New Roman" panose="02020603050405020304" pitchFamily="18" charset="0"/>
                <a:ea typeface="DengXian" panose="02010600030101010101" pitchFamily="2" charset="-122"/>
              </a:rPr>
              <a:t> as hotspots due to several reasons: </a:t>
            </a:r>
          </a:p>
          <a:p>
            <a:pPr marL="342900" indent="-342900">
              <a:buFont typeface="+mj-lt"/>
              <a:buAutoNum type="arabicPeriod"/>
            </a:pPr>
            <a:r>
              <a:rPr lang="en-US" dirty="0">
                <a:solidFill>
                  <a:srgbClr val="000000"/>
                </a:solidFill>
                <a:latin typeface="Times New Roman" panose="02020603050405020304" pitchFamily="18" charset="0"/>
                <a:ea typeface="DengXian" panose="02010600030101010101" pitchFamily="2" charset="-122"/>
              </a:rPr>
              <a:t>T</a:t>
            </a:r>
            <a:r>
              <a:rPr lang="en-US" sz="1200" dirty="0">
                <a:solidFill>
                  <a:srgbClr val="000000"/>
                </a:solidFill>
                <a:effectLst/>
                <a:latin typeface="Times New Roman" panose="02020603050405020304" pitchFamily="18" charset="0"/>
                <a:ea typeface="DengXian" panose="02010600030101010101" pitchFamily="2" charset="-122"/>
              </a:rPr>
              <a:t>he 2019 United Nations Development </a:t>
            </a:r>
            <a:r>
              <a:rPr lang="en-US" sz="1200" dirty="0" err="1">
                <a:solidFill>
                  <a:srgbClr val="000000"/>
                </a:solidFill>
                <a:effectLst/>
                <a:latin typeface="Times New Roman" panose="02020603050405020304" pitchFamily="18" charset="0"/>
                <a:ea typeface="DengXian" panose="02010600030101010101" pitchFamily="2" charset="-122"/>
              </a:rPr>
              <a:t>Programme</a:t>
            </a:r>
            <a:r>
              <a:rPr lang="en-US" sz="1200" dirty="0">
                <a:solidFill>
                  <a:srgbClr val="000000"/>
                </a:solidFill>
                <a:effectLst/>
                <a:latin typeface="Times New Roman" panose="02020603050405020304" pitchFamily="18" charset="0"/>
                <a:ea typeface="DengXian" panose="02010600030101010101" pitchFamily="2" charset="-122"/>
              </a:rPr>
              <a:t> (UNDP) report indicated the </a:t>
            </a:r>
            <a:r>
              <a:rPr lang="en-US" dirty="0">
                <a:solidFill>
                  <a:srgbClr val="000000"/>
                </a:solidFill>
                <a:latin typeface="Times New Roman" panose="02020603050405020304" pitchFamily="18" charset="0"/>
                <a:ea typeface="DengXian" panose="02010600030101010101" pitchFamily="2" charset="-122"/>
              </a:rPr>
              <a:t>E</a:t>
            </a:r>
            <a:r>
              <a:rPr lang="en-US" sz="1200" dirty="0">
                <a:solidFill>
                  <a:srgbClr val="000000"/>
                </a:solidFill>
                <a:effectLst/>
                <a:latin typeface="Times New Roman" panose="02020603050405020304" pitchFamily="18" charset="0"/>
                <a:ea typeface="DengXian" panose="02010600030101010101" pitchFamily="2" charset="-122"/>
              </a:rPr>
              <a:t>astern Province </a:t>
            </a:r>
            <a:r>
              <a:rPr lang="en-US" dirty="0">
                <a:solidFill>
                  <a:srgbClr val="000000"/>
                </a:solidFill>
                <a:latin typeface="Times New Roman" panose="02020603050405020304" pitchFamily="18" charset="0"/>
                <a:ea typeface="DengXian" panose="02010600030101010101" pitchFamily="2" charset="-122"/>
              </a:rPr>
              <a:t>wa</a:t>
            </a:r>
            <a:r>
              <a:rPr lang="en-US" sz="1200" dirty="0">
                <a:solidFill>
                  <a:srgbClr val="000000"/>
                </a:solidFill>
                <a:effectLst/>
                <a:latin typeface="Times New Roman" panose="02020603050405020304" pitchFamily="18" charset="0"/>
                <a:ea typeface="DengXian" panose="02010600030101010101" pitchFamily="2" charset="-122"/>
              </a:rPr>
              <a:t>s one of the poorest regions in Sierra Leone, with the highest incidence (18.1%) and gap (21.4%) of extreme poverty, and the second highest for severity (6.7%). </a:t>
            </a:r>
          </a:p>
          <a:p>
            <a:pPr marL="342900" indent="-342900">
              <a:buFont typeface="+mj-lt"/>
              <a:buAutoNum type="arabicPeriod"/>
            </a:pPr>
            <a:r>
              <a:rPr lang="en-US" dirty="0">
                <a:solidFill>
                  <a:srgbClr val="000000"/>
                </a:solidFill>
                <a:latin typeface="Times New Roman" panose="02020603050405020304" pitchFamily="18" charset="0"/>
                <a:ea typeface="DengXian" panose="02010600030101010101" pitchFamily="2" charset="-122"/>
              </a:rPr>
              <a:t>W</a:t>
            </a:r>
            <a:r>
              <a:rPr lang="en-US" sz="1200" dirty="0">
                <a:solidFill>
                  <a:srgbClr val="000000"/>
                </a:solidFill>
                <a:effectLst/>
                <a:latin typeface="Times New Roman" panose="02020603050405020304" pitchFamily="18" charset="0"/>
                <a:ea typeface="DengXian" panose="02010600030101010101" pitchFamily="2" charset="-122"/>
              </a:rPr>
              <a:t>ith a higher child poverty headcount than the national average, 71% of children in the Eastern region were reported to experiencing at least one deprivation of capabilities, making them more vulnerable than those of the other regions. (Statistics Sierra Leone (Stats SL) &amp; UNICEF, 2018). </a:t>
            </a:r>
          </a:p>
          <a:p>
            <a:pPr marL="342900" indent="-342900">
              <a:buFont typeface="+mj-lt"/>
              <a:buAutoNum type="arabicPeriod"/>
            </a:pPr>
            <a:r>
              <a:rPr lang="en-US" dirty="0">
                <a:solidFill>
                  <a:srgbClr val="000000"/>
                </a:solidFill>
                <a:latin typeface="Times New Roman" panose="02020603050405020304" pitchFamily="18" charset="0"/>
                <a:ea typeface="DengXian" panose="02010600030101010101" pitchFamily="2" charset="-122"/>
              </a:rPr>
              <a:t>A</a:t>
            </a:r>
            <a:r>
              <a:rPr lang="en-US" sz="1200" dirty="0">
                <a:solidFill>
                  <a:srgbClr val="000000"/>
                </a:solidFill>
                <a:effectLst/>
                <a:latin typeface="Times New Roman" panose="02020603050405020304" pitchFamily="18" charset="0"/>
                <a:ea typeface="DengXian" panose="02010600030101010101" pitchFamily="2" charset="-122"/>
              </a:rPr>
              <a:t>mong districts in the Eastern region, the child poverty rate is the highest in Kailahun (78%), followed by </a:t>
            </a:r>
            <a:r>
              <a:rPr lang="en-US" sz="1200" dirty="0" err="1">
                <a:solidFill>
                  <a:srgbClr val="000000"/>
                </a:solidFill>
                <a:effectLst/>
                <a:latin typeface="Times New Roman" panose="02020603050405020304" pitchFamily="18" charset="0"/>
                <a:ea typeface="DengXian" panose="02010600030101010101" pitchFamily="2" charset="-122"/>
              </a:rPr>
              <a:t>Kono</a:t>
            </a:r>
            <a:r>
              <a:rPr lang="en-US" sz="1200" dirty="0">
                <a:solidFill>
                  <a:srgbClr val="000000"/>
                </a:solidFill>
                <a:effectLst/>
                <a:latin typeface="Times New Roman" panose="02020603050405020304" pitchFamily="18" charset="0"/>
                <a:ea typeface="DengXian" panose="02010600030101010101" pitchFamily="2" charset="-122"/>
              </a:rPr>
              <a:t> (73%) and lowest in Kenema (64%; Statistics Sierra Leone, 2019).</a:t>
            </a:r>
          </a:p>
          <a:p>
            <a:pPr marL="342900" indent="-342900">
              <a:buFont typeface="+mj-lt"/>
              <a:buAutoNum type="arabicPeriod"/>
            </a:pPr>
            <a:endParaRPr lang="en-US" dirty="0">
              <a:solidFill>
                <a:srgbClr val="000000"/>
              </a:solidFill>
              <a:latin typeface="Times New Roman" panose="02020603050405020304" pitchFamily="18" charset="0"/>
              <a:ea typeface="DengXia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6E490286-03B6-EB4A-8D18-420F238DDD7C}" type="slidenum">
              <a:rPr lang="en-US" smtClean="0"/>
              <a:t>3</a:t>
            </a:fld>
            <a:endParaRPr lang="en-US"/>
          </a:p>
        </p:txBody>
      </p:sp>
    </p:spTree>
    <p:extLst>
      <p:ext uri="{BB962C8B-B14F-4D97-AF65-F5344CB8AC3E}">
        <p14:creationId xmlns:p14="http://schemas.microsoft.com/office/powerpoint/2010/main" val="2054790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Arial" panose="020B0604020202020204" pitchFamily="34" charset="0"/>
              <a:buChar char="•"/>
            </a:pPr>
            <a:r>
              <a:rPr lang="en-US" sz="1200" dirty="0">
                <a:solidFill>
                  <a:srgbClr val="000000"/>
                </a:solidFill>
                <a:effectLst/>
                <a:latin typeface="Times New Roman" panose="02020603050405020304" pitchFamily="18" charset="0"/>
                <a:ea typeface="Times New Roman" panose="02020603050405020304" pitchFamily="18" charset="0"/>
              </a:rPr>
              <a:t>This study is a continuation of the CT study conducted in the three hotspot districts, i.e., Kailahun, Kenema, and </a:t>
            </a:r>
            <a:r>
              <a:rPr lang="en-US" sz="1200" dirty="0" err="1">
                <a:solidFill>
                  <a:srgbClr val="000000"/>
                </a:solidFill>
                <a:effectLst/>
                <a:latin typeface="Times New Roman" panose="02020603050405020304" pitchFamily="18" charset="0"/>
                <a:ea typeface="Times New Roman" panose="02020603050405020304" pitchFamily="18" charset="0"/>
              </a:rPr>
              <a:t>Kono</a:t>
            </a:r>
            <a:r>
              <a:rPr lang="en-US" sz="1200" dirty="0">
                <a:solidFill>
                  <a:srgbClr val="000000"/>
                </a:solidFill>
                <a:effectLst/>
                <a:latin typeface="Times New Roman" panose="02020603050405020304" pitchFamily="18" charset="0"/>
                <a:ea typeface="Times New Roman" panose="02020603050405020304" pitchFamily="18" charset="0"/>
              </a:rPr>
              <a:t>, of the Eastern province of SL, where 3,070 households were surveyed based on an </a:t>
            </a:r>
            <a:r>
              <a:rPr lang="en-US" sz="1200" dirty="0">
                <a:solidFill>
                  <a:srgbClr val="000000"/>
                </a:solidFill>
                <a:effectLst/>
                <a:latin typeface="Times New Roman" panose="02020603050405020304" pitchFamily="18" charset="0"/>
                <a:ea typeface="DengXian" panose="02010600030101010101" pitchFamily="2" charset="-122"/>
              </a:rPr>
              <a:t>equal probability selection method, which waives the need of post sample weighting</a:t>
            </a:r>
            <a:r>
              <a:rPr lang="en-US" sz="1200" dirty="0">
                <a:solidFill>
                  <a:srgbClr val="000000"/>
                </a:solidFill>
                <a:effectLst/>
                <a:latin typeface="Times New Roman" panose="02020603050405020304" pitchFamily="18" charset="0"/>
                <a:ea typeface="Times New Roman" panose="02020603050405020304" pitchFamily="18" charset="0"/>
              </a:rPr>
              <a:t>.</a:t>
            </a:r>
            <a:endParaRPr lang="en-US" sz="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endParaRPr>
          </a:p>
          <a:p>
            <a:pPr marL="171450" indent="-171450">
              <a:lnSpc>
                <a:spcPct val="150000"/>
              </a:lnSpc>
              <a:buFont typeface="Arial" panose="020B0604020202020204" pitchFamily="34" charset="0"/>
              <a:buChar char="•"/>
            </a:pPr>
            <a:endParaRPr lang="en-US" sz="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endParaRPr>
          </a:p>
          <a:p>
            <a:pPr marL="171450" indent="-171450">
              <a:lnSpc>
                <a:spcPct val="150000"/>
              </a:lnSpc>
              <a:buFont typeface="Arial" panose="020B0604020202020204" pitchFamily="34" charset="0"/>
              <a:buChar char="•"/>
            </a:pPr>
            <a:r>
              <a:rPr lang="en-US" sz="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We filled the knowledge gap about the prevalence of CT in the small areas (e.g., at lower administrative level) within each district by adopting the Small Area Estimation (SAE) methods. </a:t>
            </a:r>
          </a:p>
          <a:p>
            <a:pPr marL="171450" indent="-171450">
              <a:lnSpc>
                <a:spcPct val="150000"/>
              </a:lnSpc>
              <a:buFont typeface="Arial" panose="020B0604020202020204" pitchFamily="34" charset="0"/>
              <a:buChar char="•"/>
            </a:pPr>
            <a:endParaRPr lang="en-US" sz="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endParaRPr>
          </a:p>
          <a:p>
            <a:pPr marL="171450" indent="-171450">
              <a:lnSpc>
                <a:spcPct val="150000"/>
              </a:lnSpc>
              <a:buFont typeface="Arial" panose="020B0604020202020204" pitchFamily="34" charset="0"/>
              <a:buChar char="•"/>
            </a:pPr>
            <a:r>
              <a:rPr lang="en-US" sz="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Specifically, we applied two SAE methods, Hierarchical Bayes and EBLUP methods on the 40 chiefdoms of the three districts. We found that the two SAE methods have close performance in the prevalence estimation of CT, which echoes with the previous findings. Large variation and uneven distribution of CT prevalence rates across the chiefdoms was observed. Six chiefdoms which shared the commonality of small sample sizes, received significant improvement in accuracy in the CT prevalence rates through the SAE technique. Age and asset ownership, which represents demographic and financial characteristics of the households in the small areas, were identified as push and pull factors for the CT prevalence. This work will inform the programming and resource allocations and policy making towards the efforts to eliminate CT in SL. </a:t>
            </a:r>
          </a:p>
          <a:p>
            <a:pPr marL="171450" indent="-171450">
              <a:buFont typeface="Arial" panose="020B0604020202020204" pitchFamily="34" charset="0"/>
              <a:buChar char="•"/>
            </a:pPr>
            <a:endParaRPr lang="en-US" sz="1200" dirty="0">
              <a:solidFill>
                <a:srgbClr val="000000"/>
              </a:solidFill>
              <a:effectLst/>
              <a:latin typeface="Times New Roman" panose="02020603050405020304" pitchFamily="18" charset="0"/>
              <a:ea typeface="DengXian" panose="02010600030101010101" pitchFamily="2" charset="-122"/>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E490286-03B6-EB4A-8D18-420F238DDD7C}" type="slidenum">
              <a:rPr lang="en-US" smtClean="0"/>
              <a:t>4</a:t>
            </a:fld>
            <a:endParaRPr lang="en-US"/>
          </a:p>
        </p:txBody>
      </p:sp>
    </p:spTree>
    <p:extLst>
      <p:ext uri="{BB962C8B-B14F-4D97-AF65-F5344CB8AC3E}">
        <p14:creationId xmlns:p14="http://schemas.microsoft.com/office/powerpoint/2010/main" val="1713013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490286-03B6-EB4A-8D18-420F238DDD7C}" type="slidenum">
              <a:rPr lang="en-US" smtClean="0"/>
              <a:t>5</a:t>
            </a:fld>
            <a:endParaRPr lang="en-US"/>
          </a:p>
        </p:txBody>
      </p:sp>
    </p:spTree>
    <p:extLst>
      <p:ext uri="{BB962C8B-B14F-4D97-AF65-F5344CB8AC3E}">
        <p14:creationId xmlns:p14="http://schemas.microsoft.com/office/powerpoint/2010/main" val="462268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490286-03B6-EB4A-8D18-420F238DDD7C}" type="slidenum">
              <a:rPr lang="en-US" smtClean="0"/>
              <a:t>6</a:t>
            </a:fld>
            <a:endParaRPr lang="en-US"/>
          </a:p>
        </p:txBody>
      </p:sp>
    </p:spTree>
    <p:extLst>
      <p:ext uri="{BB962C8B-B14F-4D97-AF65-F5344CB8AC3E}">
        <p14:creationId xmlns:p14="http://schemas.microsoft.com/office/powerpoint/2010/main" val="99887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we mentioned earlier, two SAE approaches were applied, namely. Hierarchical Bayes and EBLUPs methods. </a:t>
                </a:r>
              </a:p>
              <a:p>
                <a:pPr marL="171450" indent="-171450">
                  <a:buFont typeface="Arial" panose="020B0604020202020204" pitchFamily="34" charset="0"/>
                  <a:buChar char="•"/>
                </a:pPr>
                <a:r>
                  <a:rPr lang="en-US" dirty="0"/>
                  <a:t>The Hierarchical Bayes was implemented using Hamiltonian Monte Carlo method via R programming package </a:t>
                </a:r>
                <a:r>
                  <a:rPr lang="en-US" i="1" dirty="0" err="1"/>
                  <a:t>rstan</a:t>
                </a:r>
                <a:r>
                  <a:rPr lang="en-US" dirty="0"/>
                  <a:t>. The flat priors were applied for A and coefficients of betas. After the initial 5000 burn-in iterations, 20,000 iterations were run on four concurrent Hamiltonian Monte Carlo chains. Combining the four chains and retaining every 10</a:t>
                </a:r>
                <a:r>
                  <a:rPr lang="en-US" baseline="30000" dirty="0"/>
                  <a:t>th</a:t>
                </a:r>
                <a:r>
                  <a:rPr lang="en-US" dirty="0"/>
                  <a:t> iteration yielded a posterior sample size of 8,000. </a:t>
                </a:r>
              </a:p>
              <a:p>
                <a:pPr marL="171450" indent="-171450">
                  <a:buFont typeface="Arial" panose="020B0604020202020204" pitchFamily="34" charset="0"/>
                  <a:buChar char="•"/>
                </a:pP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We present the Bayes estimates, their related posterior standard deviations, and 95% credible ranges in the</a:t>
                </a:r>
                <a:r>
                  <a:rPr lang="en-US" sz="1800" baseline="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following tables</a:t>
                </a: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columns 3, 6, 8 and 9, respectively. In addition, we presented EBLUP estimations, their </a:t>
                </a:r>
                <a:r>
                  <a:rPr lang="en-US" sz="1200" b="0" i="0" u="none" strike="noStrike" kern="1200" dirty="0">
                    <a:solidFill>
                      <a:schemeClr val="tx1"/>
                    </a:solidFill>
                    <a:effectLst/>
                    <a:latin typeface="+mn-lt"/>
                    <a:ea typeface="+mn-ea"/>
                    <a:cs typeface="+mn-cs"/>
                  </a:rPr>
                  <a:t>Root Mean Squared Prediction Errors (</a:t>
                </a: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RMSPEs), and the estimated 95% confidence intervals (Columns 4, 7, 10, and 11 individually) </a:t>
                </a: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The shrinkages diminish as sample sizes decrease, and for the majority of chiefdoms, they are small (0.2), with the exception of six chiefdoms (which we highlighted</a:t>
                </a:r>
                <a:r>
                  <a:rPr lang="en-US" sz="1800" baseline="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in bold in the tables</a:t>
                </a: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As mentioned earlier, for the chiefdoms with smaller samples the sampling variances </a:t>
                </a:r>
                <a14:m>
                  <m:oMath xmlns:m="http://schemas.openxmlformats.org/officeDocument/2006/math">
                    <m:sSub>
                      <m:sSubPr>
                        <m:ctrlPr>
                          <a:rPr lang="en-US" sz="18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18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𝐷</m:t>
                        </m:r>
                      </m:e>
                      <m:sub>
                        <m:r>
                          <a:rPr lang="en-US" sz="18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𝑖</m:t>
                        </m:r>
                      </m:sub>
                    </m:sSub>
                  </m:oMath>
                </a14:m>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’s are large, and the corresponding direct estimators are substantially shrunk towards the regression function. </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Overall, the CT rate in Kailahun is 32.9%. </a:t>
                </a: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Within the district, the CT rate at the chiefdom level varies from 13.3% (</a:t>
                </a:r>
                <a:r>
                  <a:rPr lang="en-US" sz="1800" dirty="0" err="1">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Luawa</a:t>
                </a: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to 100% (Upper Bambara), with a coefficient of variation of 0.084 among the chiefdoms of Kailahun.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Eight of thirteen chiefdoms had higher CT rates than the total district average.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Except for two chiefdoms (i.e., 7: </a:t>
                </a:r>
                <a:r>
                  <a:rPr lang="en-US" sz="1800" dirty="0" err="1">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Kpeje</a:t>
                </a: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West and </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Penguia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the rest of the chiefdoms have CT rates significantly different from the district-level CT rate. </a:t>
                </a:r>
              </a:p>
            </p:txBody>
          </p:sp>
        </mc:Choice>
        <mc:Fallback xmlns="">
          <p:sp>
            <p:nvSpPr>
              <p:cNvPr id="3" name="Notes Placeholder 2"/>
              <p:cNvSpPr>
                <a:spLocks noGrp="1"/>
              </p:cNvSpPr>
              <p:nvPr>
                <p:ph type="body" idx="1"/>
              </p:nvPr>
            </p:nvSpPr>
            <p:spPr/>
            <p:txBody>
              <a:bodyPr/>
              <a:lstStyle/>
              <a:p>
                <a:r>
                  <a:rPr lang="en-US" dirty="0"/>
                  <a:t>As we mentioned earlier, two SAE approaches were applied, Hierarchical Bayes and EBLUPs methods. The Hierarchical Bayes was implemented using Hamiltonian Monte Carlo method via R programming package </a:t>
                </a:r>
                <a:r>
                  <a:rPr lang="en-US" dirty="0" err="1"/>
                  <a:t>rstan</a:t>
                </a:r>
                <a:r>
                  <a:rPr lang="en-US" dirty="0"/>
                  <a:t>. The flat priors were applied for A and coefficients of betas. After the initial 5000 burn-in iterations, 20,000 iterations were run on four concurrent Hamiltonian Monte Carlo chains. Combining the four chains and retaining every 10</a:t>
                </a:r>
                <a:r>
                  <a:rPr lang="en-US" baseline="30000" dirty="0"/>
                  <a:t>th</a:t>
                </a:r>
                <a:r>
                  <a:rPr lang="en-US" dirty="0"/>
                  <a:t> iteration yielded a posterior sample size of 8,000.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We present the Bayes estimates, their related posterior standard deviations, and 95% credible ranges in the</a:t>
                </a:r>
                <a:r>
                  <a:rPr lang="en-US" sz="1800" baseline="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following tables</a:t>
                </a: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columns 3, 6, 8 and 9, respectively. In addition, we presented EBLUP – ML estimations, their RMSPEs, and the estimated 95% confidence intervals. (Columns 4, 7, 10, and 11 individually.) </a:t>
                </a: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The shrinkages diminish as sample sizes decrease, and for the majority of chiefdoms, they are small (0.2), with the exception of six chiefdoms (which we highlighted</a:t>
                </a:r>
                <a:r>
                  <a:rPr lang="en-US" sz="1800" baseline="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in bold in the tables</a:t>
                </a: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As mentioned earlier, for the chiefdoms with smaller samples the sampling variances </a:t>
                </a:r>
                <a:r>
                  <a:rPr lang="en-US" sz="1800" i="0">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a:t>𝐷_𝑖</a:t>
                </a: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’s are large, and the corresponding direct estimators are substantially shrunk towards the regression function.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the CT rate in Kailahun is 32.9%. </a:t>
                </a: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Within the district, the CT rate at the chiefdom level varies from 13.3% (</a:t>
                </a:r>
                <a:r>
                  <a:rPr lang="en-US" sz="1800" dirty="0" err="1">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Luawa</a:t>
                </a: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to 100% (Upper Bambara), with a coefficient of variation of 0.084 among the chiefdoms of Kailahun. Eight of thirteen chiefdoms had higher CT rates than the total district average. Except chiefdoms 7: </a:t>
                </a:r>
                <a:r>
                  <a:rPr lang="en-US" sz="1800" dirty="0" err="1">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Kpeje</a:t>
                </a: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West and </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Penguia</a:t>
                </a: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the rest chiefdoms’ CT rates are significantly different than the district CT rate. Since the absolute value of our test statistics are larger than the t critical value, we reject the null hypothesis of the test. There is sufficient evidence to say that the means of the two populations (CT rates) are significantly different.</a:t>
                </a:r>
                <a:endPar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endParaRPr>
              </a:p>
              <a:p>
                <a:endParaRPr lang="en-US" dirty="0"/>
              </a:p>
            </p:txBody>
          </p:sp>
        </mc:Fallback>
      </mc:AlternateContent>
      <p:sp>
        <p:nvSpPr>
          <p:cNvPr id="4" name="Slide Number Placeholder 3"/>
          <p:cNvSpPr>
            <a:spLocks noGrp="1"/>
          </p:cNvSpPr>
          <p:nvPr>
            <p:ph type="sldNum" sz="quarter" idx="5"/>
          </p:nvPr>
        </p:nvSpPr>
        <p:spPr/>
        <p:txBody>
          <a:bodyPr/>
          <a:lstStyle/>
          <a:p>
            <a:fld id="{6E490286-03B6-EB4A-8D18-420F238DDD7C}" type="slidenum">
              <a:rPr lang="en-US" smtClean="0"/>
              <a:t>7</a:t>
            </a:fld>
            <a:endParaRPr lang="en-US"/>
          </a:p>
        </p:txBody>
      </p:sp>
    </p:spTree>
    <p:extLst>
      <p:ext uri="{BB962C8B-B14F-4D97-AF65-F5344CB8AC3E}">
        <p14:creationId xmlns:p14="http://schemas.microsoft.com/office/powerpoint/2010/main" val="1343449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Similarly, Kenema's overall CT rate is 26.6%, with the lowest CT rate in Small Bo at 8.2% and the highest CT rate in </a:t>
            </a:r>
            <a:r>
              <a:rPr lang="en-US" sz="1800" dirty="0" err="1">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Gaura</a:t>
            </a: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at 67.3%, with a variance of 0.030 among chiefdoms.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Seven of thirteen chiefdoms have CT rates higher than the district average.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Except for chiefdom </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a:t>
            </a: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Kenema City, 20:</a:t>
            </a: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Koya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21:</a:t>
            </a: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Lower Bambara, 22:</a:t>
            </a: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Malegohun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23:</a:t>
            </a: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Nongowa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and 26:</a:t>
            </a: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Tunkia</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rest of the chiefdoms have CT rates significantly different from the district level prevalence rate. </a:t>
            </a:r>
            <a:endPar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E490286-03B6-EB4A-8D18-420F238DDD7C}" type="slidenum">
              <a:rPr lang="en-US" smtClean="0"/>
              <a:t>8</a:t>
            </a:fld>
            <a:endParaRPr lang="en-US"/>
          </a:p>
        </p:txBody>
      </p:sp>
    </p:spTree>
    <p:extLst>
      <p:ext uri="{BB962C8B-B14F-4D97-AF65-F5344CB8AC3E}">
        <p14:creationId xmlns:p14="http://schemas.microsoft.com/office/powerpoint/2010/main" val="3953922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45.7% is the average CT rate for the </a:t>
                </a:r>
                <a:r>
                  <a:rPr lang="en-US" sz="1800" dirty="0" err="1">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Kono</a:t>
                </a: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district.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The chiefdom </a:t>
                </a:r>
                <a:r>
                  <a:rPr lang="en-US" sz="1800" dirty="0" err="1">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Fiama</a:t>
                </a: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has the lowest CT rate at 8.6%, while Lei has the highest CT rate at 92.0%, with a variance of 0.049 across chiefdoms.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Six of fourteen chiefdoms have CT rates that are higher than the overall average. The majority of the chiefdoms have significantly different prevalence of CT than </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district-level prevalence, except for 5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chiefdoms (i.e., 30:</a:t>
                </a:r>
                <a:r>
                  <a:rPr lang="en-US" sz="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Gbense</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32:</a:t>
                </a:r>
                <a:r>
                  <a:rPr lang="en-US" sz="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Kamara, 35:</a:t>
                </a:r>
                <a:r>
                  <a:rPr lang="en-US" sz="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Mafindor</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36:</a:t>
                </a:r>
                <a:r>
                  <a:rPr lang="en-US" sz="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Nimikoro</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and 40: </a:t>
                </a: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Tankoro</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The greater the shrinkage value, the greater the reduction in the variance and width of confidence interval. </a:t>
                </a: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Six chiefdoms, which</a:t>
                </a:r>
                <a:r>
                  <a:rPr lang="en-US" sz="1800" baseline="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share the commonality of bearing small sample sizes and were </a:t>
                </a: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bolded here, have the largest improvement in sampling variances reduction (­</a:t>
                </a:r>
                <a14:m>
                  <m:oMath xmlns:m="http://schemas.openxmlformats.org/officeDocument/2006/math">
                    <m:d>
                      <m:dPr>
                        <m:ctrlPr>
                          <a:rPr lang="en-US" sz="18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dPr>
                      <m:e>
                        <m:sSub>
                          <m:sSubPr>
                            <m:ctrlPr>
                              <a:rPr lang="en-US" sz="18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18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𝐷</m:t>
                            </m:r>
                          </m:e>
                          <m:sub>
                            <m:r>
                              <a:rPr lang="en-US" sz="18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𝑖</m:t>
                            </m:r>
                          </m:sub>
                        </m:sSub>
                        <m:r>
                          <a:rPr lang="en-US" sz="18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m:t>
                        </m:r>
                        <m:r>
                          <a:rPr lang="en-US" sz="18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𝑃𝑜𝑠𝑡𝑒𝑟𝑖𝑜𝑟</m:t>
                        </m:r>
                        <m:r>
                          <a:rPr lang="en-US" sz="18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 </m:t>
                        </m:r>
                        <m:r>
                          <a:rPr lang="en-US" sz="18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𝑣𝑎𝑟𝑖𝑎𝑛𝑐𝑒</m:t>
                        </m:r>
                        <m:r>
                          <a:rPr lang="en-US" sz="18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 </m:t>
                        </m:r>
                        <m:r>
                          <a:rPr lang="en-US" sz="18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𝑜𝑟</m:t>
                        </m:r>
                        <m:r>
                          <a:rPr lang="en-US" sz="18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 </m:t>
                        </m:r>
                        <m:r>
                          <a:rPr lang="en-US" sz="18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𝑀𝑆𝐸</m:t>
                        </m:r>
                      </m:e>
                    </m:d>
                    <m:r>
                      <a:rPr lang="en-US" sz="18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m:t>
                    </m:r>
                    <m:sSub>
                      <m:sSubPr>
                        <m:ctrlPr>
                          <a:rPr lang="en-US" sz="18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18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𝐷</m:t>
                        </m:r>
                      </m:e>
                      <m:sub>
                        <m:r>
                          <a:rPr lang="en-US" sz="18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𝑖</m:t>
                        </m:r>
                      </m:sub>
                    </m:sSub>
                  </m:oMath>
                </a14:m>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a:t>
                </a:r>
                <a:r>
                  <a:rPr lang="en-US" sz="1800" baseline="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They</a:t>
                </a: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are 39.61%, 19.33%, 25.04%, 26.53%, 18.14%, and 21.51%, respectively by using HB method, and  39.61%, 17.66%, 22.70%, 26.53%, 19.85%, and 23.05% improvement, respectively by using EBLUP</a:t>
                </a:r>
                <a:r>
                  <a:rPr lang="en-US" sz="1800" baseline="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method</a:t>
                </a: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The point estimates and standard deviations of HB and EBLUPs are extremely close to one another, as are the sampling variance reductions. However, HB provides the uncertainties of parameter estimates automatically, whereas the EBLUPs require approximations. Moreover, in some cases, estimates of MSE of EBLUPs can be negative, but posterior variances are invariably positive. </a:t>
                </a:r>
              </a:p>
              <a:p>
                <a:pPr marL="171450" indent="-171450">
                  <a:buFont typeface="Arial" panose="020B0604020202020204" pitchFamily="34" charset="0"/>
                  <a:buChar char="•"/>
                </a:pPr>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45.7% is the average CT rate for </a:t>
                </a:r>
                <a:r>
                  <a:rPr lang="en-US" sz="1800" dirty="0" err="1">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Kono</a:t>
                </a: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Fiama</a:t>
                </a:r>
                <a:r>
                  <a:rPr lang="en-US"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has the lowest CT rate at 8.6%, while Lei has the highest CT rate at 92.0%, with a variance of 0.049 across chiefdoms. Six of fourteen chiefdoms have CT rates that are higher than the overall average. </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Except for chiefdoms 30:</a:t>
                </a: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Gbense</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32:</a:t>
                </a: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Kamara, 35:</a:t>
                </a: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Mafindor</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36:</a:t>
                </a: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Nimikoro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and 40: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Tankoro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rest chiefdoms’ CT rates are significantly different than district level’s.</a:t>
                </a:r>
                <a:endPar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These six chiefdoms have most significant improvement in terms of the sampling variances reduction (­</a:t>
                </a:r>
                <a:r>
                  <a:rPr lang="en-US" sz="1800" i="0">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a:t>(𝐷_𝑖−(𝑃𝑜𝑠𝑡𝑒𝑟𝑖𝑜𝑟 𝑣𝑎𝑟𝑖𝑎𝑛𝑐𝑒) 𝑜𝑟 𝑀𝑆𝐸)/𝐷_𝑖</a:t>
                </a: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which are 39.61%, 19.33%, 25.04%, 26.53%, 18.14%, and 21.51%, respectively for HB and  39.61%, 17.66%, 22.70%, 26.53%, 19.85%, and 23.05% improvement, respectively for EBLUP-ML. The greater the shrinkage value, the greater the reduction. The point estimates and standard deviations of HB and EBLUPs are extremely close to one another, as are the sampling variance reductions. However, HB provides the uncertainties of parameter estimates automatically, whereas the EBLUPs require approximations. Moreover, in some cases, estimates of MSE of EBLUPs can be negative, but posterior variances are invariably positive.</a:t>
                </a:r>
              </a:p>
              <a:p>
                <a:endParaRPr lang="en-US" dirty="0"/>
              </a:p>
            </p:txBody>
          </p:sp>
        </mc:Fallback>
      </mc:AlternateContent>
      <p:sp>
        <p:nvSpPr>
          <p:cNvPr id="4" name="Slide Number Placeholder 3"/>
          <p:cNvSpPr>
            <a:spLocks noGrp="1"/>
          </p:cNvSpPr>
          <p:nvPr>
            <p:ph type="sldNum" sz="quarter" idx="5"/>
          </p:nvPr>
        </p:nvSpPr>
        <p:spPr/>
        <p:txBody>
          <a:bodyPr/>
          <a:lstStyle/>
          <a:p>
            <a:fld id="{6E490286-03B6-EB4A-8D18-420F238DDD7C}" type="slidenum">
              <a:rPr lang="en-US" smtClean="0"/>
              <a:t>9</a:t>
            </a:fld>
            <a:endParaRPr lang="en-US"/>
          </a:p>
        </p:txBody>
      </p:sp>
    </p:spTree>
    <p:extLst>
      <p:ext uri="{BB962C8B-B14F-4D97-AF65-F5344CB8AC3E}">
        <p14:creationId xmlns:p14="http://schemas.microsoft.com/office/powerpoint/2010/main" val="1873392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7F34B14-3871-B841-98F7-8618759EEA0E}" type="datetime1">
              <a:rPr lang="en-US" smtClean="0"/>
              <a:t>8/7/2024</a:t>
            </a:fld>
            <a:endParaRPr lang="en-US"/>
          </a:p>
        </p:txBody>
      </p:sp>
      <p:sp>
        <p:nvSpPr>
          <p:cNvPr id="8" name="Footer Placeholder 7"/>
          <p:cNvSpPr>
            <a:spLocks noGrp="1"/>
          </p:cNvSpPr>
          <p:nvPr>
            <p:ph type="ftr" sz="quarter" idx="11"/>
          </p:nvPr>
        </p:nvSpPr>
        <p:spPr/>
        <p:txBody>
          <a:bodyPr/>
          <a:lstStyle/>
          <a:p>
            <a:r>
              <a:rPr lang="en-US"/>
              <a:t>Jiacheng Li</a:t>
            </a:r>
          </a:p>
        </p:txBody>
      </p:sp>
      <p:sp>
        <p:nvSpPr>
          <p:cNvPr id="9" name="Slide Number Placeholder 8"/>
          <p:cNvSpPr>
            <a:spLocks noGrp="1"/>
          </p:cNvSpPr>
          <p:nvPr>
            <p:ph type="sldNum" sz="quarter" idx="12"/>
          </p:nvPr>
        </p:nvSpPr>
        <p:spPr/>
        <p:txBody>
          <a:bodyPr/>
          <a:lstStyle/>
          <a:p>
            <a:fld id="{9694CAA3-6CCB-0D46-87FF-2A339440C04E}" type="slidenum">
              <a:rPr lang="en-US" smtClean="0"/>
              <a:t>‹#›</a:t>
            </a:fld>
            <a:endParaRPr lang="en-US"/>
          </a:p>
        </p:txBody>
      </p:sp>
    </p:spTree>
    <p:extLst>
      <p:ext uri="{BB962C8B-B14F-4D97-AF65-F5344CB8AC3E}">
        <p14:creationId xmlns:p14="http://schemas.microsoft.com/office/powerpoint/2010/main" val="149390149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53CBFE-E0F8-EB4F-850C-B9C2D1287152}" type="datetime1">
              <a:rPr lang="en-US" smtClean="0"/>
              <a:t>8/7/2024</a:t>
            </a:fld>
            <a:endParaRPr lang="en-US"/>
          </a:p>
        </p:txBody>
      </p:sp>
      <p:sp>
        <p:nvSpPr>
          <p:cNvPr id="5" name="Footer Placeholder 4"/>
          <p:cNvSpPr>
            <a:spLocks noGrp="1"/>
          </p:cNvSpPr>
          <p:nvPr>
            <p:ph type="ftr" sz="quarter" idx="11"/>
          </p:nvPr>
        </p:nvSpPr>
        <p:spPr/>
        <p:txBody>
          <a:bodyPr/>
          <a:lstStyle/>
          <a:p>
            <a:r>
              <a:rPr lang="en-US"/>
              <a:t>Jiacheng Li</a:t>
            </a:r>
          </a:p>
        </p:txBody>
      </p:sp>
      <p:sp>
        <p:nvSpPr>
          <p:cNvPr id="6" name="Slide Number Placeholder 5"/>
          <p:cNvSpPr>
            <a:spLocks noGrp="1"/>
          </p:cNvSpPr>
          <p:nvPr>
            <p:ph type="sldNum" sz="quarter" idx="12"/>
          </p:nvPr>
        </p:nvSpPr>
        <p:spPr/>
        <p:txBody>
          <a:bodyPr/>
          <a:lstStyle/>
          <a:p>
            <a:fld id="{9694CAA3-6CCB-0D46-87FF-2A339440C04E}" type="slidenum">
              <a:rPr lang="en-US" smtClean="0"/>
              <a:t>‹#›</a:t>
            </a:fld>
            <a:endParaRPr lang="en-US"/>
          </a:p>
        </p:txBody>
      </p:sp>
    </p:spTree>
    <p:extLst>
      <p:ext uri="{BB962C8B-B14F-4D97-AF65-F5344CB8AC3E}">
        <p14:creationId xmlns:p14="http://schemas.microsoft.com/office/powerpoint/2010/main" val="3841664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FB4F37-A860-1C47-906C-3562FDF345B6}" type="datetime1">
              <a:rPr lang="en-US" smtClean="0"/>
              <a:t>8/7/2024</a:t>
            </a:fld>
            <a:endParaRPr lang="en-US"/>
          </a:p>
        </p:txBody>
      </p:sp>
      <p:sp>
        <p:nvSpPr>
          <p:cNvPr id="5" name="Footer Placeholder 4"/>
          <p:cNvSpPr>
            <a:spLocks noGrp="1"/>
          </p:cNvSpPr>
          <p:nvPr>
            <p:ph type="ftr" sz="quarter" idx="11"/>
          </p:nvPr>
        </p:nvSpPr>
        <p:spPr/>
        <p:txBody>
          <a:bodyPr/>
          <a:lstStyle/>
          <a:p>
            <a:r>
              <a:rPr lang="en-US"/>
              <a:t>Jiacheng Li</a:t>
            </a:r>
          </a:p>
        </p:txBody>
      </p:sp>
      <p:sp>
        <p:nvSpPr>
          <p:cNvPr id="6" name="Slide Number Placeholder 5"/>
          <p:cNvSpPr>
            <a:spLocks noGrp="1"/>
          </p:cNvSpPr>
          <p:nvPr>
            <p:ph type="sldNum" sz="quarter" idx="12"/>
          </p:nvPr>
        </p:nvSpPr>
        <p:spPr/>
        <p:txBody>
          <a:bodyPr/>
          <a:lstStyle/>
          <a:p>
            <a:fld id="{9694CAA3-6CCB-0D46-87FF-2A339440C04E}" type="slidenum">
              <a:rPr lang="en-US" smtClean="0"/>
              <a:t>‹#›</a:t>
            </a:fld>
            <a:endParaRPr lang="en-US"/>
          </a:p>
        </p:txBody>
      </p:sp>
    </p:spTree>
    <p:extLst>
      <p:ext uri="{BB962C8B-B14F-4D97-AF65-F5344CB8AC3E}">
        <p14:creationId xmlns:p14="http://schemas.microsoft.com/office/powerpoint/2010/main" val="3059327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80086F-AB25-B045-A3FF-917D398EF70E}" type="datetime1">
              <a:rPr lang="en-US" smtClean="0"/>
              <a:t>8/7/2024</a:t>
            </a:fld>
            <a:endParaRPr lang="en-US"/>
          </a:p>
        </p:txBody>
      </p:sp>
      <p:sp>
        <p:nvSpPr>
          <p:cNvPr id="8" name="Footer Placeholder 7"/>
          <p:cNvSpPr>
            <a:spLocks noGrp="1"/>
          </p:cNvSpPr>
          <p:nvPr>
            <p:ph type="ftr" sz="quarter" idx="11"/>
          </p:nvPr>
        </p:nvSpPr>
        <p:spPr/>
        <p:txBody>
          <a:bodyPr/>
          <a:lstStyle/>
          <a:p>
            <a:r>
              <a:rPr lang="en-US"/>
              <a:t>Jiacheng Li</a:t>
            </a:r>
          </a:p>
        </p:txBody>
      </p:sp>
      <p:sp>
        <p:nvSpPr>
          <p:cNvPr id="9" name="Slide Number Placeholder 8"/>
          <p:cNvSpPr>
            <a:spLocks noGrp="1"/>
          </p:cNvSpPr>
          <p:nvPr>
            <p:ph type="sldNum" sz="quarter" idx="12"/>
          </p:nvPr>
        </p:nvSpPr>
        <p:spPr/>
        <p:txBody>
          <a:bodyPr/>
          <a:lstStyle/>
          <a:p>
            <a:fld id="{9694CAA3-6CCB-0D46-87FF-2A339440C04E}" type="slidenum">
              <a:rPr lang="en-US" smtClean="0"/>
              <a:t>‹#›</a:t>
            </a:fld>
            <a:endParaRPr lang="en-US"/>
          </a:p>
        </p:txBody>
      </p:sp>
    </p:spTree>
    <p:extLst>
      <p:ext uri="{BB962C8B-B14F-4D97-AF65-F5344CB8AC3E}">
        <p14:creationId xmlns:p14="http://schemas.microsoft.com/office/powerpoint/2010/main" val="628917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74C05AD8-0EF5-4C4D-87AC-05459EC22AA7}" type="datetime1">
              <a:rPr lang="en-US" smtClean="0"/>
              <a:t>8/7/2024</a:t>
            </a:fld>
            <a:endParaRPr lang="en-US"/>
          </a:p>
        </p:txBody>
      </p:sp>
      <p:sp>
        <p:nvSpPr>
          <p:cNvPr id="8" name="Footer Placeholder 7"/>
          <p:cNvSpPr>
            <a:spLocks noGrp="1"/>
          </p:cNvSpPr>
          <p:nvPr>
            <p:ph type="ftr" sz="quarter" idx="11"/>
          </p:nvPr>
        </p:nvSpPr>
        <p:spPr/>
        <p:txBody>
          <a:bodyPr/>
          <a:lstStyle/>
          <a:p>
            <a:r>
              <a:rPr lang="en-US"/>
              <a:t>Jiacheng Li</a:t>
            </a:r>
          </a:p>
        </p:txBody>
      </p:sp>
      <p:sp>
        <p:nvSpPr>
          <p:cNvPr id="9" name="Slide Number Placeholder 8"/>
          <p:cNvSpPr>
            <a:spLocks noGrp="1"/>
          </p:cNvSpPr>
          <p:nvPr>
            <p:ph type="sldNum" sz="quarter" idx="12"/>
          </p:nvPr>
        </p:nvSpPr>
        <p:spPr/>
        <p:txBody>
          <a:bodyPr/>
          <a:lstStyle/>
          <a:p>
            <a:fld id="{9694CAA3-6CCB-0D46-87FF-2A339440C04E}" type="slidenum">
              <a:rPr lang="en-US" smtClean="0"/>
              <a:t>‹#›</a:t>
            </a:fld>
            <a:endParaRPr lang="en-US"/>
          </a:p>
        </p:txBody>
      </p:sp>
    </p:spTree>
    <p:extLst>
      <p:ext uri="{BB962C8B-B14F-4D97-AF65-F5344CB8AC3E}">
        <p14:creationId xmlns:p14="http://schemas.microsoft.com/office/powerpoint/2010/main" val="402073047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105172E0-2A3F-914A-BFFA-E127DED8D83D}" type="datetime1">
              <a:rPr lang="en-US" smtClean="0"/>
              <a:t>8/7/2024</a:t>
            </a:fld>
            <a:endParaRPr lang="en-US"/>
          </a:p>
        </p:txBody>
      </p:sp>
      <p:sp>
        <p:nvSpPr>
          <p:cNvPr id="9" name="Footer Placeholder 8"/>
          <p:cNvSpPr>
            <a:spLocks noGrp="1"/>
          </p:cNvSpPr>
          <p:nvPr>
            <p:ph type="ftr" sz="quarter" idx="11"/>
          </p:nvPr>
        </p:nvSpPr>
        <p:spPr/>
        <p:txBody>
          <a:bodyPr/>
          <a:lstStyle/>
          <a:p>
            <a:r>
              <a:rPr lang="en-US"/>
              <a:t>Jiacheng Li</a:t>
            </a:r>
          </a:p>
        </p:txBody>
      </p:sp>
      <p:sp>
        <p:nvSpPr>
          <p:cNvPr id="10" name="Slide Number Placeholder 9"/>
          <p:cNvSpPr>
            <a:spLocks noGrp="1"/>
          </p:cNvSpPr>
          <p:nvPr>
            <p:ph type="sldNum" sz="quarter" idx="12"/>
          </p:nvPr>
        </p:nvSpPr>
        <p:spPr/>
        <p:txBody>
          <a:bodyPr/>
          <a:lstStyle/>
          <a:p>
            <a:fld id="{9694CAA3-6CCB-0D46-87FF-2A339440C04E}" type="slidenum">
              <a:rPr lang="en-US" smtClean="0"/>
              <a:t>‹#›</a:t>
            </a:fld>
            <a:endParaRPr lang="en-US"/>
          </a:p>
        </p:txBody>
      </p:sp>
    </p:spTree>
    <p:extLst>
      <p:ext uri="{BB962C8B-B14F-4D97-AF65-F5344CB8AC3E}">
        <p14:creationId xmlns:p14="http://schemas.microsoft.com/office/powerpoint/2010/main" val="2598340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A158EFE1-E0A4-F24A-AC56-40F3686182B3}" type="datetime1">
              <a:rPr lang="en-US" smtClean="0"/>
              <a:t>8/7/2024</a:t>
            </a:fld>
            <a:endParaRPr lang="en-US"/>
          </a:p>
        </p:txBody>
      </p:sp>
      <p:sp>
        <p:nvSpPr>
          <p:cNvPr id="8" name="Footer Placeholder 7"/>
          <p:cNvSpPr>
            <a:spLocks noGrp="1"/>
          </p:cNvSpPr>
          <p:nvPr>
            <p:ph type="ftr" sz="quarter" idx="11"/>
          </p:nvPr>
        </p:nvSpPr>
        <p:spPr/>
        <p:txBody>
          <a:bodyPr/>
          <a:lstStyle/>
          <a:p>
            <a:r>
              <a:rPr lang="en-US"/>
              <a:t>Jiacheng Li</a:t>
            </a:r>
          </a:p>
        </p:txBody>
      </p:sp>
      <p:sp>
        <p:nvSpPr>
          <p:cNvPr id="9" name="Slide Number Placeholder 8"/>
          <p:cNvSpPr>
            <a:spLocks noGrp="1"/>
          </p:cNvSpPr>
          <p:nvPr>
            <p:ph type="sldNum" sz="quarter" idx="12"/>
          </p:nvPr>
        </p:nvSpPr>
        <p:spPr/>
        <p:txBody>
          <a:bodyPr/>
          <a:lstStyle/>
          <a:p>
            <a:fld id="{9694CAA3-6CCB-0D46-87FF-2A339440C04E}"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25089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58418E-4137-834E-966F-AC889C92124D}" type="datetime1">
              <a:rPr lang="en-US" smtClean="0"/>
              <a:t>8/7/2024</a:t>
            </a:fld>
            <a:endParaRPr lang="en-US"/>
          </a:p>
        </p:txBody>
      </p:sp>
      <p:sp>
        <p:nvSpPr>
          <p:cNvPr id="4" name="Footer Placeholder 3"/>
          <p:cNvSpPr>
            <a:spLocks noGrp="1"/>
          </p:cNvSpPr>
          <p:nvPr>
            <p:ph type="ftr" sz="quarter" idx="11"/>
          </p:nvPr>
        </p:nvSpPr>
        <p:spPr/>
        <p:txBody>
          <a:bodyPr/>
          <a:lstStyle/>
          <a:p>
            <a:r>
              <a:rPr lang="en-US"/>
              <a:t>Jiacheng Li</a:t>
            </a:r>
          </a:p>
        </p:txBody>
      </p:sp>
      <p:sp>
        <p:nvSpPr>
          <p:cNvPr id="5" name="Slide Number Placeholder 4"/>
          <p:cNvSpPr>
            <a:spLocks noGrp="1"/>
          </p:cNvSpPr>
          <p:nvPr>
            <p:ph type="sldNum" sz="quarter" idx="12"/>
          </p:nvPr>
        </p:nvSpPr>
        <p:spPr/>
        <p:txBody>
          <a:bodyPr/>
          <a:lstStyle/>
          <a:p>
            <a:fld id="{9694CAA3-6CCB-0D46-87FF-2A339440C04E}" type="slidenum">
              <a:rPr lang="en-US" smtClean="0"/>
              <a:t>‹#›</a:t>
            </a:fld>
            <a:endParaRPr lang="en-US"/>
          </a:p>
        </p:txBody>
      </p:sp>
    </p:spTree>
    <p:extLst>
      <p:ext uri="{BB962C8B-B14F-4D97-AF65-F5344CB8AC3E}">
        <p14:creationId xmlns:p14="http://schemas.microsoft.com/office/powerpoint/2010/main" val="152034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AD2D23-B23C-2440-B533-F86552ACC4AD}" type="datetime1">
              <a:rPr lang="en-US" smtClean="0"/>
              <a:t>8/7/2024</a:t>
            </a:fld>
            <a:endParaRPr lang="en-US"/>
          </a:p>
        </p:txBody>
      </p:sp>
      <p:sp>
        <p:nvSpPr>
          <p:cNvPr id="3" name="Footer Placeholder 2"/>
          <p:cNvSpPr>
            <a:spLocks noGrp="1"/>
          </p:cNvSpPr>
          <p:nvPr>
            <p:ph type="ftr" sz="quarter" idx="11"/>
          </p:nvPr>
        </p:nvSpPr>
        <p:spPr/>
        <p:txBody>
          <a:bodyPr/>
          <a:lstStyle/>
          <a:p>
            <a:r>
              <a:rPr lang="en-US"/>
              <a:t>Jiacheng Li</a:t>
            </a:r>
          </a:p>
        </p:txBody>
      </p:sp>
      <p:sp>
        <p:nvSpPr>
          <p:cNvPr id="4" name="Slide Number Placeholder 3"/>
          <p:cNvSpPr>
            <a:spLocks noGrp="1"/>
          </p:cNvSpPr>
          <p:nvPr>
            <p:ph type="sldNum" sz="quarter" idx="12"/>
          </p:nvPr>
        </p:nvSpPr>
        <p:spPr/>
        <p:txBody>
          <a:bodyPr/>
          <a:lstStyle/>
          <a:p>
            <a:fld id="{9694CAA3-6CCB-0D46-87FF-2A339440C04E}" type="slidenum">
              <a:rPr lang="en-US" smtClean="0"/>
              <a:t>‹#›</a:t>
            </a:fld>
            <a:endParaRPr lang="en-US"/>
          </a:p>
        </p:txBody>
      </p:sp>
    </p:spTree>
    <p:extLst>
      <p:ext uri="{BB962C8B-B14F-4D97-AF65-F5344CB8AC3E}">
        <p14:creationId xmlns:p14="http://schemas.microsoft.com/office/powerpoint/2010/main" val="3470676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35E0CC7D-86BF-3845-87A2-F180524694BC}" type="datetime1">
              <a:rPr lang="en-US" smtClean="0"/>
              <a:t>8/7/2024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Jiacheng Li</a:t>
            </a:r>
          </a:p>
        </p:txBody>
      </p:sp>
      <p:sp>
        <p:nvSpPr>
          <p:cNvPr id="11" name="Slide Number Placeholder 10"/>
          <p:cNvSpPr>
            <a:spLocks noGrp="1"/>
          </p:cNvSpPr>
          <p:nvPr>
            <p:ph type="sldNum" sz="quarter" idx="12"/>
          </p:nvPr>
        </p:nvSpPr>
        <p:spPr/>
        <p:txBody>
          <a:bodyPr/>
          <a:lstStyle/>
          <a:p>
            <a:fld id="{9694CAA3-6CCB-0D46-87FF-2A339440C04E}" type="slidenum">
              <a:rPr lang="en-US" smtClean="0"/>
              <a:t>‹#›</a:t>
            </a:fld>
            <a:endParaRPr lang="en-US"/>
          </a:p>
        </p:txBody>
      </p:sp>
    </p:spTree>
    <p:extLst>
      <p:ext uri="{BB962C8B-B14F-4D97-AF65-F5344CB8AC3E}">
        <p14:creationId xmlns:p14="http://schemas.microsoft.com/office/powerpoint/2010/main" val="2261205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977D69EE-0D05-7342-A7AC-B87AA62FBE62}" type="datetime1">
              <a:rPr lang="en-US" smtClean="0"/>
              <a:t>8/7/2024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Jiacheng Li</a:t>
            </a:r>
          </a:p>
        </p:txBody>
      </p:sp>
      <p:sp>
        <p:nvSpPr>
          <p:cNvPr id="10" name="Slide Number Placeholder 9"/>
          <p:cNvSpPr>
            <a:spLocks noGrp="1"/>
          </p:cNvSpPr>
          <p:nvPr>
            <p:ph type="sldNum" sz="quarter" idx="12"/>
          </p:nvPr>
        </p:nvSpPr>
        <p:spPr/>
        <p:txBody>
          <a:bodyPr/>
          <a:lstStyle/>
          <a:p>
            <a:fld id="{9694CAA3-6CCB-0D46-87FF-2A339440C04E}" type="slidenum">
              <a:rPr lang="en-US" smtClean="0"/>
              <a:t>‹#›</a:t>
            </a:fld>
            <a:endParaRPr lang="en-US"/>
          </a:p>
        </p:txBody>
      </p:sp>
    </p:spTree>
    <p:extLst>
      <p:ext uri="{BB962C8B-B14F-4D97-AF65-F5344CB8AC3E}">
        <p14:creationId xmlns:p14="http://schemas.microsoft.com/office/powerpoint/2010/main" val="23792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2002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9A46B33C-8AAB-CE46-A411-B21744933DE2}" type="datetime1">
              <a:rPr lang="en-US" smtClean="0"/>
              <a:t>8/7/2024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a:t>Jiacheng Li</a:t>
            </a: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9694CAA3-6CCB-0D46-87FF-2A339440C04E}" type="slidenum">
              <a:rPr lang="en-US" smtClean="0"/>
              <a:t>‹#›</a:t>
            </a:fld>
            <a:endParaRPr lang="en-US"/>
          </a:p>
        </p:txBody>
      </p:sp>
    </p:spTree>
    <p:extLst>
      <p:ext uri="{BB962C8B-B14F-4D97-AF65-F5344CB8AC3E}">
        <p14:creationId xmlns:p14="http://schemas.microsoft.com/office/powerpoint/2010/main" val="10990475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gi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03834C-60C9-CE49-5EC8-BA7EBC90DF74}"/>
              </a:ext>
            </a:extLst>
          </p:cNvPr>
          <p:cNvSpPr/>
          <p:nvPr/>
        </p:nvSpPr>
        <p:spPr>
          <a:xfrm>
            <a:off x="1" y="5689600"/>
            <a:ext cx="12192000" cy="1168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3" name="Picture 2">
            <a:extLst>
              <a:ext uri="{FF2B5EF4-FFF2-40B4-BE49-F238E27FC236}">
                <a16:creationId xmlns:a16="http://schemas.microsoft.com/office/drawing/2014/main" id="{19F7C802-4EFC-CB7F-C6AF-8D724C88F0EC}"/>
              </a:ext>
            </a:extLst>
          </p:cNvPr>
          <p:cNvPicPr>
            <a:picLocks noChangeAspect="1"/>
          </p:cNvPicPr>
          <p:nvPr/>
        </p:nvPicPr>
        <p:blipFill>
          <a:blip r:embed="rId3"/>
          <a:stretch>
            <a:fillRect/>
          </a:stretch>
        </p:blipFill>
        <p:spPr>
          <a:xfrm>
            <a:off x="2128920" y="6079100"/>
            <a:ext cx="4429919" cy="504580"/>
          </a:xfrm>
          <a:prstGeom prst="rect">
            <a:avLst/>
          </a:prstGeom>
        </p:spPr>
      </p:pic>
      <p:sp>
        <p:nvSpPr>
          <p:cNvPr id="5" name="Slide Number Placeholder 4">
            <a:extLst>
              <a:ext uri="{FF2B5EF4-FFF2-40B4-BE49-F238E27FC236}">
                <a16:creationId xmlns:a16="http://schemas.microsoft.com/office/drawing/2014/main" id="{C757BC7A-58EF-41AC-D9AA-BBDB23160177}"/>
              </a:ext>
            </a:extLst>
          </p:cNvPr>
          <p:cNvSpPr>
            <a:spLocks noGrp="1"/>
          </p:cNvSpPr>
          <p:nvPr>
            <p:ph type="sldNum" sz="quarter" idx="12"/>
          </p:nvPr>
        </p:nvSpPr>
        <p:spPr/>
        <p:txBody>
          <a:bodyPr/>
          <a:lstStyle/>
          <a:p>
            <a:fld id="{9694CAA3-6CCB-0D46-87FF-2A339440C04E}" type="slidenum">
              <a:rPr lang="en-US" smtClean="0"/>
              <a:t>1</a:t>
            </a:fld>
            <a:endParaRPr lang="en-US"/>
          </a:p>
        </p:txBody>
      </p:sp>
      <p:sp>
        <p:nvSpPr>
          <p:cNvPr id="6" name="TextBox 5">
            <a:extLst>
              <a:ext uri="{FF2B5EF4-FFF2-40B4-BE49-F238E27FC236}">
                <a16:creationId xmlns:a16="http://schemas.microsoft.com/office/drawing/2014/main" id="{8DBC412B-9D4C-3750-6DD0-C11B65D88A7E}"/>
              </a:ext>
            </a:extLst>
          </p:cNvPr>
          <p:cNvSpPr txBox="1"/>
          <p:nvPr/>
        </p:nvSpPr>
        <p:spPr>
          <a:xfrm>
            <a:off x="973549" y="931545"/>
            <a:ext cx="10244902" cy="1754326"/>
          </a:xfrm>
          <a:prstGeom prst="rect">
            <a:avLst/>
          </a:prstGeom>
          <a:noFill/>
        </p:spPr>
        <p:txBody>
          <a:bodyPr wrap="square" rtlCol="0">
            <a:spAutoFit/>
          </a:bodyPr>
          <a:lstStyle/>
          <a:p>
            <a:r>
              <a:rPr lang="en-US" sz="3600" dirty="0">
                <a:solidFill>
                  <a:schemeClr val="bg1"/>
                </a:solidFill>
                <a:latin typeface="Times New Roman" panose="02020603050405020304" pitchFamily="18" charset="0"/>
                <a:cs typeface="Times New Roman" panose="02020603050405020304" pitchFamily="18" charset="0"/>
              </a:rPr>
              <a:t>A Novel Application of Small Area Estimation Methodology to Study Child-Trafficked Population in Sierra Leone</a:t>
            </a:r>
          </a:p>
        </p:txBody>
      </p:sp>
      <p:sp>
        <p:nvSpPr>
          <p:cNvPr id="7" name="TextBox 6">
            <a:extLst>
              <a:ext uri="{FF2B5EF4-FFF2-40B4-BE49-F238E27FC236}">
                <a16:creationId xmlns:a16="http://schemas.microsoft.com/office/drawing/2014/main" id="{8A267185-5171-B24F-26CD-BA3859A985FA}"/>
              </a:ext>
            </a:extLst>
          </p:cNvPr>
          <p:cNvSpPr txBox="1"/>
          <p:nvPr/>
        </p:nvSpPr>
        <p:spPr>
          <a:xfrm>
            <a:off x="3014927" y="2906460"/>
            <a:ext cx="6162146" cy="1815882"/>
          </a:xfrm>
          <a:prstGeom prst="rect">
            <a:avLst/>
          </a:prstGeom>
          <a:noFill/>
        </p:spPr>
        <p:txBody>
          <a:bodyPr wrap="square" rtlCol="0">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Present by Hui Yi</a:t>
            </a:r>
          </a:p>
          <a:p>
            <a:pPr algn="ctr"/>
            <a:endParaRPr lang="en-US" sz="24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Joint Statistical Meetings</a:t>
            </a:r>
          </a:p>
          <a:p>
            <a:pPr algn="ctr"/>
            <a:r>
              <a:rPr lang="en-US" sz="2000" dirty="0">
                <a:solidFill>
                  <a:schemeClr val="bg1"/>
                </a:solidFill>
                <a:latin typeface="Times New Roman" panose="02020603050405020304" pitchFamily="18" charset="0"/>
                <a:cs typeface="Times New Roman" panose="02020603050405020304" pitchFamily="18" charset="0"/>
              </a:rPr>
              <a:t>08/07/2024</a:t>
            </a:r>
          </a:p>
          <a:p>
            <a:endParaRPr lang="en-US" sz="2400" dirty="0">
              <a:solidFill>
                <a:schemeClr val="bg1"/>
              </a:solidFill>
            </a:endParaRPr>
          </a:p>
        </p:txBody>
      </p:sp>
      <p:pic>
        <p:nvPicPr>
          <p:cNvPr id="8" name="Picture 7" descr="A picture containing icon&#10;&#10;Description automatically generated">
            <a:extLst>
              <a:ext uri="{FF2B5EF4-FFF2-40B4-BE49-F238E27FC236}">
                <a16:creationId xmlns:a16="http://schemas.microsoft.com/office/drawing/2014/main" id="{B5ECEB6A-937D-6E26-B341-DB394A7F8232}"/>
              </a:ext>
            </a:extLst>
          </p:cNvPr>
          <p:cNvPicPr>
            <a:picLocks noChangeAspect="1"/>
          </p:cNvPicPr>
          <p:nvPr/>
        </p:nvPicPr>
        <p:blipFill>
          <a:blip r:embed="rId4"/>
          <a:stretch>
            <a:fillRect/>
          </a:stretch>
        </p:blipFill>
        <p:spPr>
          <a:xfrm>
            <a:off x="6845779" y="5721376"/>
            <a:ext cx="1128665" cy="1041844"/>
          </a:xfrm>
          <a:prstGeom prst="rect">
            <a:avLst/>
          </a:prstGeom>
        </p:spPr>
      </p:pic>
      <p:sp>
        <p:nvSpPr>
          <p:cNvPr id="9" name="TextBox 8">
            <a:extLst>
              <a:ext uri="{FF2B5EF4-FFF2-40B4-BE49-F238E27FC236}">
                <a16:creationId xmlns:a16="http://schemas.microsoft.com/office/drawing/2014/main" id="{3F888764-703B-B1C6-5DB3-7D2D292B5C79}"/>
              </a:ext>
            </a:extLst>
          </p:cNvPr>
          <p:cNvSpPr txBox="1"/>
          <p:nvPr/>
        </p:nvSpPr>
        <p:spPr>
          <a:xfrm>
            <a:off x="3678383" y="5193328"/>
            <a:ext cx="8513616" cy="677108"/>
          </a:xfrm>
          <a:prstGeom prst="rect">
            <a:avLst/>
          </a:prstGeom>
          <a:noFill/>
        </p:spPr>
        <p:txBody>
          <a:bodyPr wrap="square" rtlCol="0">
            <a:spAutoFit/>
          </a:bodyPr>
          <a:lstStyle/>
          <a:p>
            <a:r>
              <a:rPr lang="en-US" sz="2000" dirty="0">
                <a:solidFill>
                  <a:schemeClr val="bg1"/>
                </a:solidFill>
                <a:latin typeface="Times New Roman" panose="02020603050405020304" pitchFamily="18" charset="0"/>
                <a:cs typeface="Times New Roman" panose="02020603050405020304" pitchFamily="18" charset="0"/>
              </a:rPr>
              <a:t>Co-authors: Gauri Datta, </a:t>
            </a:r>
            <a:r>
              <a:rPr lang="en-US" sz="2000" dirty="0" err="1">
                <a:solidFill>
                  <a:schemeClr val="bg1"/>
                </a:solidFill>
                <a:latin typeface="Times New Roman" panose="02020603050405020304" pitchFamily="18" charset="0"/>
                <a:cs typeface="Times New Roman" panose="02020603050405020304" pitchFamily="18" charset="0"/>
              </a:rPr>
              <a:t>Jiacheng</a:t>
            </a:r>
            <a:r>
              <a:rPr lang="en-US" sz="2000" dirty="0">
                <a:solidFill>
                  <a:schemeClr val="bg1"/>
                </a:solidFill>
                <a:latin typeface="Times New Roman" panose="02020603050405020304" pitchFamily="18" charset="0"/>
                <a:cs typeface="Times New Roman" panose="02020603050405020304" pitchFamily="18" charset="0"/>
              </a:rPr>
              <a:t> Li, Jody Clay-Warner, David </a:t>
            </a:r>
            <a:r>
              <a:rPr lang="en-US" sz="2000" dirty="0" err="1">
                <a:solidFill>
                  <a:schemeClr val="bg1"/>
                </a:solidFill>
                <a:latin typeface="Times New Roman" panose="02020603050405020304" pitchFamily="18" charset="0"/>
                <a:cs typeface="Times New Roman" panose="02020603050405020304" pitchFamily="18" charset="0"/>
              </a:rPr>
              <a:t>Okech</a:t>
            </a:r>
            <a:endParaRPr lang="en-US" sz="2000" dirty="0">
              <a:solidFill>
                <a:schemeClr val="bg1"/>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47033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C8A42-5D89-6BCC-559A-CBB62CAB3BCA}"/>
              </a:ext>
            </a:extLst>
          </p:cNvPr>
          <p:cNvSpPr>
            <a:spLocks noGrp="1"/>
          </p:cNvSpPr>
          <p:nvPr>
            <p:ph idx="1"/>
          </p:nvPr>
        </p:nvSpPr>
        <p:spPr>
          <a:xfrm>
            <a:off x="287866" y="823874"/>
            <a:ext cx="11517896" cy="5576926"/>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3E17CD7-F0AF-A649-8D30-1A534062AE30}"/>
              </a:ext>
            </a:extLst>
          </p:cNvPr>
          <p:cNvSpPr>
            <a:spLocks noGrp="1"/>
          </p:cNvSpPr>
          <p:nvPr>
            <p:ph type="sldNum" sz="quarter" idx="12"/>
          </p:nvPr>
        </p:nvSpPr>
        <p:spPr/>
        <p:txBody>
          <a:bodyPr/>
          <a:lstStyle/>
          <a:p>
            <a:fld id="{9694CAA3-6CCB-0D46-87FF-2A339440C04E}" type="slidenum">
              <a:rPr lang="en-US" smtClean="0"/>
              <a:t>10</a:t>
            </a:fld>
            <a:endParaRPr lang="en-US"/>
          </a:p>
        </p:txBody>
      </p:sp>
      <p:sp>
        <p:nvSpPr>
          <p:cNvPr id="6" name="Rectangle 5">
            <a:extLst>
              <a:ext uri="{FF2B5EF4-FFF2-40B4-BE49-F238E27FC236}">
                <a16:creationId xmlns:a16="http://schemas.microsoft.com/office/drawing/2014/main" id="{E51A1848-0BA3-425D-124C-AC0B26424451}"/>
              </a:ext>
            </a:extLst>
          </p:cNvPr>
          <p:cNvSpPr/>
          <p:nvPr/>
        </p:nvSpPr>
        <p:spPr>
          <a:xfrm>
            <a:off x="0" y="0"/>
            <a:ext cx="6096000" cy="4910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Results</a:t>
            </a:r>
          </a:p>
        </p:txBody>
      </p:sp>
      <p:sp>
        <p:nvSpPr>
          <p:cNvPr id="7" name="Rectangle 6">
            <a:extLst>
              <a:ext uri="{FF2B5EF4-FFF2-40B4-BE49-F238E27FC236}">
                <a16:creationId xmlns:a16="http://schemas.microsoft.com/office/drawing/2014/main" id="{0A361524-D5F4-EC4C-404D-67F730CBA719}"/>
              </a:ext>
            </a:extLst>
          </p:cNvPr>
          <p:cNvSpPr/>
          <p:nvPr/>
        </p:nvSpPr>
        <p:spPr>
          <a:xfrm>
            <a:off x="6096000" y="0"/>
            <a:ext cx="6096000" cy="4910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0" name="Picture 9">
            <a:extLst>
              <a:ext uri="{FF2B5EF4-FFF2-40B4-BE49-F238E27FC236}">
                <a16:creationId xmlns:a16="http://schemas.microsoft.com/office/drawing/2014/main" id="{FDDFB48B-9863-5960-421C-059F62399A5E}"/>
              </a:ext>
            </a:extLst>
          </p:cNvPr>
          <p:cNvPicPr>
            <a:picLocks noChangeAspect="1"/>
          </p:cNvPicPr>
          <p:nvPr/>
        </p:nvPicPr>
        <p:blipFill>
          <a:blip r:embed="rId3"/>
          <a:stretch>
            <a:fillRect/>
          </a:stretch>
        </p:blipFill>
        <p:spPr>
          <a:xfrm>
            <a:off x="8257328" y="6180297"/>
            <a:ext cx="1534332" cy="623889"/>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6C71E44D-D1A4-4D9A-CC0E-0754BB90E1BF}"/>
              </a:ext>
            </a:extLst>
          </p:cNvPr>
          <p:cNvPicPr>
            <a:picLocks noChangeAspect="1"/>
          </p:cNvPicPr>
          <p:nvPr/>
        </p:nvPicPr>
        <p:blipFill>
          <a:blip r:embed="rId4"/>
          <a:stretch>
            <a:fillRect/>
          </a:stretch>
        </p:blipFill>
        <p:spPr>
          <a:xfrm>
            <a:off x="9835751" y="6057386"/>
            <a:ext cx="942185" cy="869709"/>
          </a:xfrm>
          <a:prstGeom prst="rect">
            <a:avLst/>
          </a:prstGeom>
        </p:spPr>
      </p:pic>
      <p:pic>
        <p:nvPicPr>
          <p:cNvPr id="5" name="Picture 4" descr="Diagram, map&#10;&#10;Description automatically generated">
            <a:extLst>
              <a:ext uri="{FF2B5EF4-FFF2-40B4-BE49-F238E27FC236}">
                <a16:creationId xmlns:a16="http://schemas.microsoft.com/office/drawing/2014/main" id="{32688D2D-73B0-CC17-8B39-4991848F44C1}"/>
              </a:ext>
            </a:extLst>
          </p:cNvPr>
          <p:cNvPicPr>
            <a:picLocks noChangeAspect="1"/>
          </p:cNvPicPr>
          <p:nvPr/>
        </p:nvPicPr>
        <p:blipFill>
          <a:blip r:embed="rId5"/>
          <a:stretch>
            <a:fillRect/>
          </a:stretch>
        </p:blipFill>
        <p:spPr>
          <a:xfrm>
            <a:off x="840726" y="491067"/>
            <a:ext cx="10412176" cy="6366933"/>
          </a:xfrm>
          <a:prstGeom prst="rect">
            <a:avLst/>
          </a:prstGeom>
        </p:spPr>
      </p:pic>
    </p:spTree>
    <p:extLst>
      <p:ext uri="{BB962C8B-B14F-4D97-AF65-F5344CB8AC3E}">
        <p14:creationId xmlns:p14="http://schemas.microsoft.com/office/powerpoint/2010/main" val="3009044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C8A42-5D89-6BCC-559A-CBB62CAB3BCA}"/>
              </a:ext>
            </a:extLst>
          </p:cNvPr>
          <p:cNvSpPr>
            <a:spLocks noGrp="1"/>
          </p:cNvSpPr>
          <p:nvPr>
            <p:ph idx="1"/>
          </p:nvPr>
        </p:nvSpPr>
        <p:spPr>
          <a:xfrm>
            <a:off x="287866" y="823874"/>
            <a:ext cx="11517896" cy="5576926"/>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3E17CD7-F0AF-A649-8D30-1A534062AE30}"/>
              </a:ext>
            </a:extLst>
          </p:cNvPr>
          <p:cNvSpPr>
            <a:spLocks noGrp="1"/>
          </p:cNvSpPr>
          <p:nvPr>
            <p:ph type="sldNum" sz="quarter" idx="12"/>
          </p:nvPr>
        </p:nvSpPr>
        <p:spPr/>
        <p:txBody>
          <a:bodyPr/>
          <a:lstStyle/>
          <a:p>
            <a:fld id="{9694CAA3-6CCB-0D46-87FF-2A339440C04E}" type="slidenum">
              <a:rPr lang="en-US" smtClean="0"/>
              <a:t>11</a:t>
            </a:fld>
            <a:endParaRPr lang="en-US"/>
          </a:p>
        </p:txBody>
      </p:sp>
      <p:sp>
        <p:nvSpPr>
          <p:cNvPr id="6" name="Rectangle 5">
            <a:extLst>
              <a:ext uri="{FF2B5EF4-FFF2-40B4-BE49-F238E27FC236}">
                <a16:creationId xmlns:a16="http://schemas.microsoft.com/office/drawing/2014/main" id="{E51A1848-0BA3-425D-124C-AC0B26424451}"/>
              </a:ext>
            </a:extLst>
          </p:cNvPr>
          <p:cNvSpPr/>
          <p:nvPr/>
        </p:nvSpPr>
        <p:spPr>
          <a:xfrm>
            <a:off x="0" y="0"/>
            <a:ext cx="6096000" cy="4910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Results</a:t>
            </a:r>
          </a:p>
        </p:txBody>
      </p:sp>
      <p:sp>
        <p:nvSpPr>
          <p:cNvPr id="7" name="Rectangle 6">
            <a:extLst>
              <a:ext uri="{FF2B5EF4-FFF2-40B4-BE49-F238E27FC236}">
                <a16:creationId xmlns:a16="http://schemas.microsoft.com/office/drawing/2014/main" id="{0A361524-D5F4-EC4C-404D-67F730CBA719}"/>
              </a:ext>
            </a:extLst>
          </p:cNvPr>
          <p:cNvSpPr/>
          <p:nvPr/>
        </p:nvSpPr>
        <p:spPr>
          <a:xfrm>
            <a:off x="6096000" y="0"/>
            <a:ext cx="6096000" cy="4910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75ACECE-25F6-AC13-0F1A-D29A0A2D26F4}"/>
                  </a:ext>
                </a:extLst>
              </p:cNvPr>
              <p:cNvSpPr txBox="1"/>
              <p:nvPr/>
            </p:nvSpPr>
            <p:spPr>
              <a:xfrm>
                <a:off x="312459" y="507405"/>
                <a:ext cx="11567081" cy="6442020"/>
              </a:xfrm>
              <a:prstGeom prst="rect">
                <a:avLst/>
              </a:prstGeom>
              <a:noFill/>
            </p:spPr>
            <p:txBody>
              <a:bodyPr wrap="square" rtlCol="0">
                <a:spAutoFit/>
              </a:bodyPr>
              <a:lstStyle/>
              <a:p>
                <a:pPr marL="285750" indent="-285750">
                  <a:lnSpc>
                    <a:spcPct val="125000"/>
                  </a:lnSpc>
                  <a:buFont typeface="Arial" panose="020B0604020202020204" pitchFamily="34" charset="0"/>
                  <a:buChar char="•"/>
                </a:pPr>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We approximated </a:t>
                </a:r>
                <a14:m>
                  <m:oMath xmlns:m="http://schemas.openxmlformats.org/officeDocument/2006/math">
                    <m:sSub>
                      <m:sSubPr>
                        <m:ctrlPr>
                          <a:rPr lang="en-US" sz="2000" i="1" smtClean="0">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𝐷</m:t>
                        </m:r>
                      </m:e>
                      <m: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𝑖</m:t>
                        </m:r>
                      </m:sub>
                    </m:s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 </m:t>
                    </m:r>
                  </m:oMath>
                </a14:m>
                <a:r>
                  <a:rPr lang="en-US" sz="20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the variance of CT rate in small area</a:t>
                </a:r>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14:m>
                  <m:oMath xmlns:m="http://schemas.openxmlformats.org/officeDocument/2006/math">
                    <m:r>
                      <a:rPr lang="en-US" sz="2000" i="1">
                        <a:solidFill>
                          <a:srgbClr val="000000"/>
                        </a:solidFill>
                        <a:latin typeface="Cambria Math" panose="02040503050406030204" pitchFamily="18" charset="0"/>
                        <a:ea typeface="DengXian" panose="02010600030101010101" pitchFamily="2" charset="-122"/>
                        <a:cs typeface="Times New Roman" panose="02020603050405020304" pitchFamily="18" charset="0"/>
                      </a:rPr>
                      <m:t>𝑖</m:t>
                    </m:r>
                    <m:r>
                      <a:rPr lang="en-US" sz="2000" i="1">
                        <a:solidFill>
                          <a:srgbClr val="000000"/>
                        </a:solidFill>
                        <a:latin typeface="Cambria Math" panose="02040503050406030204" pitchFamily="18" charset="0"/>
                        <a:ea typeface="DengXian" panose="02010600030101010101" pitchFamily="2" charset="-122"/>
                        <a:cs typeface="Times New Roman" panose="02020603050405020304" pitchFamily="18" charset="0"/>
                      </a:rPr>
                      <m:t> </m:t>
                    </m:r>
                  </m:oMath>
                </a14:m>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by</a:t>
                </a:r>
              </a:p>
              <a:p>
                <a:pPr>
                  <a:lnSpc>
                    <a:spcPct val="125000"/>
                  </a:lnSpc>
                </a:pPr>
                <a14:m>
                  <m:oMathPara xmlns:m="http://schemas.openxmlformats.org/officeDocument/2006/math">
                    <m:oMathParaPr>
                      <m:jc m:val="centerGroup"/>
                    </m:oMathParaPr>
                    <m:oMath xmlns:m="http://schemas.openxmlformats.org/officeDocument/2006/math">
                      <m:sSub>
                        <m:sSubPr>
                          <m:ctrlPr>
                            <a:rPr lang="en-US" sz="2000" i="1">
                              <a:solidFill>
                                <a:srgbClr val="000000"/>
                              </a:solidFill>
                              <a:latin typeface="Cambria Math" panose="02040503050406030204" pitchFamily="18" charset="0"/>
                              <a:ea typeface="DengXian" panose="02010600030101010101" pitchFamily="2" charset="-122"/>
                              <a:cs typeface="Times New Roman" panose="02020603050405020304" pitchFamily="18" charset="0"/>
                            </a:rPr>
                          </m:ctrlPr>
                        </m:sSubPr>
                        <m:e>
                          <m:r>
                            <a:rPr lang="en-US" sz="2000" i="1">
                              <a:solidFill>
                                <a:srgbClr val="000000"/>
                              </a:solidFill>
                              <a:latin typeface="Cambria Math" panose="02040503050406030204" pitchFamily="18" charset="0"/>
                              <a:ea typeface="DengXian" panose="02010600030101010101" pitchFamily="2" charset="-122"/>
                              <a:cs typeface="Times New Roman" panose="02020603050405020304" pitchFamily="18" charset="0"/>
                            </a:rPr>
                            <m:t>𝐷</m:t>
                          </m:r>
                        </m:e>
                        <m:sub>
                          <m:r>
                            <a:rPr lang="en-US" sz="2000" i="1">
                              <a:solidFill>
                                <a:srgbClr val="000000"/>
                              </a:solidFill>
                              <a:latin typeface="Cambria Math" panose="02040503050406030204" pitchFamily="18" charset="0"/>
                              <a:ea typeface="DengXian" panose="02010600030101010101" pitchFamily="2" charset="-122"/>
                              <a:cs typeface="Times New Roman" panose="02020603050405020304" pitchFamily="18" charset="0"/>
                            </a:rPr>
                            <m:t>𝑖</m:t>
                          </m:r>
                        </m:sub>
                      </m:sSub>
                      <m:r>
                        <a:rPr lang="en-US" sz="2000" i="1">
                          <a:solidFill>
                            <a:srgbClr val="000000"/>
                          </a:solidFill>
                          <a:latin typeface="Cambria Math" panose="02040503050406030204" pitchFamily="18" charset="0"/>
                          <a:ea typeface="DengXian" panose="02010600030101010101" pitchFamily="2" charset="-122"/>
                          <a:cs typeface="Times New Roman" panose="02020603050405020304" pitchFamily="18" charset="0"/>
                        </a:rPr>
                        <m:t>= </m:t>
                      </m:r>
                      <m:f>
                        <m:f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fPr>
                        <m:num>
                          <m:acc>
                            <m:accPr>
                              <m:chr m:val="̅"/>
                              <m:ctrlPr>
                                <a:rPr lang="en-US" sz="2000" i="1">
                                  <a:solidFill>
                                    <a:srgbClr val="000000"/>
                                  </a:solidFill>
                                  <a:latin typeface="Cambria Math" panose="02040503050406030204" pitchFamily="18" charset="0"/>
                                  <a:ea typeface="DengXian" panose="02010600030101010101" pitchFamily="2" charset="-122"/>
                                  <a:cs typeface="Times New Roman" panose="02020603050405020304" pitchFamily="18" charset="0"/>
                                </a:rPr>
                              </m:ctrlPr>
                            </m:accPr>
                            <m:e>
                              <m:r>
                                <a:rPr lang="en-US" sz="2000" i="1">
                                  <a:solidFill>
                                    <a:srgbClr val="000000"/>
                                  </a:solidFill>
                                  <a:latin typeface="Cambria Math" panose="02040503050406030204" pitchFamily="18" charset="0"/>
                                  <a:ea typeface="DengXian" panose="02010600030101010101" pitchFamily="2" charset="-122"/>
                                  <a:cs typeface="Times New Roman" panose="02020603050405020304" pitchFamily="18" charset="0"/>
                                </a:rPr>
                                <m:t>𝑝</m:t>
                              </m:r>
                            </m:e>
                          </m:acc>
                          <m:r>
                            <a:rPr lang="en-US" sz="2000" b="0" i="1" smtClean="0">
                              <a:solidFill>
                                <a:srgbClr val="000000"/>
                              </a:solidFill>
                              <a:latin typeface="Cambria Math" panose="02040503050406030204" pitchFamily="18" charset="0"/>
                              <a:ea typeface="DengXian" panose="02010600030101010101" pitchFamily="2" charset="-122"/>
                              <a:cs typeface="Times New Roman" panose="02020603050405020304" pitchFamily="18" charset="0"/>
                            </a:rPr>
                            <m:t>⋅</m:t>
                          </m:r>
                          <m:d>
                            <m:d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d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1−</m:t>
                              </m:r>
                              <m:acc>
                                <m:accPr>
                                  <m:chr m:val="̅"/>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acc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𝑝</m:t>
                                  </m:r>
                                </m:e>
                              </m:acc>
                            </m:e>
                          </m:d>
                        </m:num>
                        <m:den>
                          <m:sSub>
                            <m:sSub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𝑛</m:t>
                              </m:r>
                            </m:e>
                            <m: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𝑖</m:t>
                              </m:r>
                            </m:sub>
                          </m:sSub>
                        </m:den>
                      </m:f>
                    </m:oMath>
                  </m:oMathPara>
                </a14:m>
                <a:endPar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endParaRPr>
              </a:p>
              <a:p>
                <a:pPr marL="285750" indent="-285750">
                  <a:lnSpc>
                    <a:spcPct val="125000"/>
                  </a:lnSpc>
                  <a:buFont typeface="Arial" panose="020B0604020202020204" pitchFamily="34" charset="0"/>
                  <a:buChar char="•"/>
                </a:pPr>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where </a:t>
                </a:r>
                <a14:m>
                  <m:oMath xmlns:m="http://schemas.openxmlformats.org/officeDocument/2006/math">
                    <m:acc>
                      <m:accPr>
                        <m:chr m:val="̅"/>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acc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𝑝</m:t>
                        </m:r>
                      </m:e>
                    </m:acc>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m:t>
                    </m:r>
                  </m:oMath>
                </a14:m>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0.33 is the observed average CT rate </a:t>
                </a:r>
                <a:r>
                  <a:rPr lang="en-US" sz="20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across the</a:t>
                </a:r>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three districts, </a:t>
                </a:r>
                <a:r>
                  <a:rPr lang="en-US" sz="20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and</a:t>
                </a:r>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14:m>
                  <m:oMath xmlns:m="http://schemas.openxmlformats.org/officeDocument/2006/math">
                    <m:sSub>
                      <m:sSub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𝑛</m:t>
                        </m:r>
                      </m:e>
                      <m: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𝑖</m:t>
                        </m:r>
                      </m:sub>
                    </m:sSub>
                  </m:oMath>
                </a14:m>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is the number of children from the </a:t>
                </a:r>
                <a14:m>
                  <m:oMath xmlns:m="http://schemas.openxmlformats.org/officeDocument/2006/math">
                    <m:sSup>
                      <m:sSupPr>
                        <m:ctrlPr>
                          <a:rPr lang="en-US" sz="2000" b="0" i="1" smtClean="0">
                            <a:solidFill>
                              <a:srgbClr val="000000"/>
                            </a:solidFill>
                            <a:latin typeface="Cambria Math" panose="02040503050406030204" pitchFamily="18" charset="0"/>
                            <a:ea typeface="DengXian" panose="02010600030101010101" pitchFamily="2" charset="-122"/>
                            <a:cs typeface="Times New Roman" panose="02020603050405020304" pitchFamily="18" charset="0"/>
                          </a:rPr>
                        </m:ctrlPr>
                      </m:sSupPr>
                      <m:e>
                        <m:r>
                          <a:rPr lang="en-US" sz="2000" i="1">
                            <a:solidFill>
                              <a:srgbClr val="000000"/>
                            </a:solidFill>
                            <a:latin typeface="Cambria Math" panose="02040503050406030204" pitchFamily="18" charset="0"/>
                            <a:ea typeface="DengXian" panose="02010600030101010101" pitchFamily="2" charset="-122"/>
                            <a:cs typeface="Times New Roman" panose="02020603050405020304" pitchFamily="18" charset="0"/>
                          </a:rPr>
                          <m:t>𝑖</m:t>
                        </m:r>
                      </m:e>
                      <m:sup>
                        <m:r>
                          <a:rPr lang="en-US" sz="2000" b="0" i="1" smtClean="0">
                            <a:solidFill>
                              <a:srgbClr val="000000"/>
                            </a:solidFill>
                            <a:latin typeface="Cambria Math" panose="02040503050406030204" pitchFamily="18" charset="0"/>
                            <a:ea typeface="DengXian" panose="02010600030101010101" pitchFamily="2" charset="-122"/>
                            <a:cs typeface="Times New Roman" panose="02020603050405020304" pitchFamily="18" charset="0"/>
                          </a:rPr>
                          <m:t>𝑡h</m:t>
                        </m:r>
                      </m:sup>
                    </m:sSup>
                    <m:r>
                      <a:rPr lang="en-US" sz="2000" i="1">
                        <a:solidFill>
                          <a:srgbClr val="000000"/>
                        </a:solidFill>
                        <a:latin typeface="Cambria Math" panose="02040503050406030204" pitchFamily="18" charset="0"/>
                        <a:ea typeface="DengXian" panose="02010600030101010101" pitchFamily="2" charset="-122"/>
                        <a:cs typeface="Times New Roman" panose="02020603050405020304" pitchFamily="18" charset="0"/>
                      </a:rPr>
                      <m:t> </m:t>
                    </m:r>
                  </m:oMath>
                </a14:m>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chiefdom. It can be shown that </a:t>
                </a:r>
              </a:p>
              <a:p>
                <a:pPr algn="ctr">
                  <a:lnSpc>
                    <a:spcPct val="125000"/>
                  </a:lnSpc>
                </a:pPr>
                <a14:m>
                  <m:oMath xmlns:m="http://schemas.openxmlformats.org/officeDocument/2006/math">
                    <m:sSub>
                      <m:sSub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𝐷</m:t>
                        </m:r>
                      </m:e>
                      <m: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𝑖</m:t>
                        </m:r>
                      </m:sub>
                    </m:s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m:t>
                    </m:r>
                    <m:f>
                      <m:f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fPr>
                      <m:num>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𝑠</m:t>
                        </m:r>
                      </m:num>
                      <m:den>
                        <m:sSub>
                          <m:sSub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𝑛</m:t>
                            </m:r>
                          </m:e>
                          <m: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𝑖</m:t>
                            </m:r>
                          </m:sub>
                        </m:sSub>
                      </m:den>
                    </m:f>
                  </m:oMath>
                </a14:m>
                <a:r>
                  <a:rPr lang="en-US" sz="20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    (1)</a:t>
                </a:r>
                <a:endPar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endParaRPr>
              </a:p>
              <a:p>
                <a:pPr marL="285750" indent="-285750">
                  <a:lnSpc>
                    <a:spcPct val="125000"/>
                  </a:lnSpc>
                  <a:buFont typeface="Arial" panose="020B0604020202020204" pitchFamily="34" charset="0"/>
                  <a:buChar char="•"/>
                </a:pPr>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We denote the mean of CT rate in small area </a:t>
                </a:r>
                <a14:m>
                  <m:oMath xmlns:m="http://schemas.openxmlformats.org/officeDocument/2006/math">
                    <m:r>
                      <a:rPr lang="en-US" sz="2000" b="0" i="1" smtClean="0">
                        <a:solidFill>
                          <a:srgbClr val="000000"/>
                        </a:solidFill>
                        <a:latin typeface="Cambria Math" panose="02040503050406030204" pitchFamily="18" charset="0"/>
                        <a:ea typeface="DengXian" panose="02010600030101010101" pitchFamily="2" charset="-122"/>
                        <a:cs typeface="Times New Roman" panose="02020603050405020304" pitchFamily="18" charset="0"/>
                      </a:rPr>
                      <m:t>𝑗</m:t>
                    </m:r>
                    <m:r>
                      <a:rPr lang="en-US" sz="2000" i="1">
                        <a:solidFill>
                          <a:srgbClr val="000000"/>
                        </a:solidFill>
                        <a:latin typeface="Cambria Math" panose="02040503050406030204" pitchFamily="18" charset="0"/>
                        <a:ea typeface="DengXian" panose="02010600030101010101" pitchFamily="2" charset="-122"/>
                        <a:cs typeface="Times New Roman" panose="02020603050405020304" pitchFamily="18" charset="0"/>
                      </a:rPr>
                      <m:t> </m:t>
                    </m:r>
                  </m:oMath>
                </a14:m>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b</a:t>
                </a:r>
                <a14:m>
                  <m:oMath xmlns:m="http://schemas.openxmlformats.org/officeDocument/2006/math">
                    <m:r>
                      <m:rPr>
                        <m:sty m:val="p"/>
                      </m:rPr>
                      <a:rPr lang="en-US" sz="2000" b="0" i="0" smtClean="0">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y</m:t>
                    </m:r>
                    <m:r>
                      <a:rPr lang="en-US" sz="2000" b="0" i="0" smtClean="0">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 </m:t>
                    </m:r>
                    <m:acc>
                      <m:accPr>
                        <m:chr m:val="̂"/>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accPr>
                      <m:e>
                        <m:sSub>
                          <m:sSub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𝜃</m:t>
                            </m:r>
                          </m:e>
                          <m: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𝑗</m:t>
                            </m:r>
                          </m:sub>
                        </m:sSub>
                      </m:e>
                    </m:acc>
                  </m:oMath>
                </a14:m>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The posterior variance of  </a:t>
                </a:r>
                <a14:m>
                  <m:oMath xmlns:m="http://schemas.openxmlformats.org/officeDocument/2006/math">
                    <m:acc>
                      <m:accPr>
                        <m:chr m:val="̂"/>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accPr>
                      <m:e>
                        <m:sSub>
                          <m:sSub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𝜃</m:t>
                            </m:r>
                          </m:e>
                          <m: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𝑗</m:t>
                            </m:r>
                          </m:sub>
                        </m:sSub>
                      </m:e>
                    </m:acc>
                    <m:r>
                      <a:rPr lang="en-US" sz="2000" b="0" i="0" smtClean="0">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 </m:t>
                    </m:r>
                  </m:oMath>
                </a14:m>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can be approximated by</a:t>
                </a:r>
              </a:p>
              <a:p>
                <a:pPr marL="0" marR="0" indent="0" algn="ctr">
                  <a:lnSpc>
                    <a:spcPct val="125000"/>
                  </a:lnSpc>
                  <a:spcBef>
                    <a:spcPts val="0"/>
                  </a:spcBef>
                  <a:spcAft>
                    <a:spcPts val="0"/>
                  </a:spcAft>
                </a:pPr>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14:m>
                  <m:oMath xmlns:m="http://schemas.openxmlformats.org/officeDocument/2006/math">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𝑉</m:t>
                    </m:r>
                    <m:d>
                      <m:d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dPr>
                      <m:e>
                        <m:acc>
                          <m:accPr>
                            <m:chr m:val="̂"/>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accPr>
                          <m:e>
                            <m:sSub>
                              <m:sSub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𝜃</m:t>
                                </m:r>
                              </m:e>
                              <m: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𝑗</m:t>
                                </m:r>
                              </m:sub>
                            </m:sSub>
                          </m:e>
                        </m:acc>
                      </m:e>
                    </m:d>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 ≈ </m:t>
                    </m:r>
                    <m:f>
                      <m:f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fPr>
                      <m:num>
                        <m:sSub>
                          <m:sSub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𝐷</m:t>
                            </m:r>
                          </m:e>
                          <m: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𝑗</m:t>
                            </m:r>
                          </m:sub>
                        </m:s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 </m:t>
                        </m:r>
                        <m:acc>
                          <m:accPr>
                            <m:chr m:val="̂"/>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acc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𝐴</m:t>
                            </m:r>
                          </m:e>
                        </m:acc>
                      </m:num>
                      <m:den>
                        <m:sSub>
                          <m:sSub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𝐷</m:t>
                            </m:r>
                          </m:e>
                          <m: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𝑗</m:t>
                            </m:r>
                          </m:sub>
                        </m:s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m:t>
                        </m:r>
                        <m:acc>
                          <m:accPr>
                            <m:chr m:val="̂"/>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acc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𝐴</m:t>
                            </m:r>
                          </m:e>
                        </m:acc>
                      </m:den>
                    </m:f>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 </m:t>
                    </m:r>
                    <m:f>
                      <m:f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fPr>
                      <m:num>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𝑠</m:t>
                        </m:r>
                      </m:num>
                      <m:den>
                        <m:sSubSup>
                          <m:sSubSup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Sup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𝑛</m:t>
                            </m:r>
                          </m:e>
                          <m: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𝑗</m:t>
                            </m:r>
                          </m:sub>
                          <m:sup>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m:t>
                            </m:r>
                          </m:sup>
                        </m:sSubSup>
                      </m:den>
                    </m:f>
                  </m:oMath>
                </a14:m>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0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2</a:t>
                </a:r>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a:t>
                </a:r>
              </a:p>
              <a:p>
                <a:pPr marL="285750" marR="0" indent="-285750" algn="just">
                  <a:lnSpc>
                    <a:spcPct val="125000"/>
                  </a:lnSpc>
                  <a:spcBef>
                    <a:spcPts val="0"/>
                  </a:spcBef>
                  <a:spcAft>
                    <a:spcPts val="0"/>
                  </a:spcAft>
                  <a:buFont typeface="Arial" panose="020B0604020202020204" pitchFamily="34" charset="0"/>
                  <a:buChar char="•"/>
                </a:pPr>
                <a:r>
                  <a:rPr lang="en-US" sz="20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Plugging equation (1) into (2), we </a:t>
                </a:r>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can get </a:t>
                </a:r>
              </a:p>
              <a:p>
                <a:pPr marR="0" algn="just">
                  <a:lnSpc>
                    <a:spcPct val="125000"/>
                  </a:lnSpc>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Sup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𝑛</m:t>
                          </m:r>
                        </m:e>
                        <m: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𝑗</m:t>
                          </m:r>
                        </m:sub>
                        <m:sup>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m:t>
                          </m:r>
                        </m:sup>
                      </m:sSubSup>
                      <m:acc>
                        <m:accPr>
                          <m:chr m:val="̂"/>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acc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𝐴</m:t>
                          </m:r>
                        </m:e>
                      </m:acc>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m:t>
                      </m:r>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𝑠</m:t>
                      </m:r>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m:t>
                      </m:r>
                      <m:sSubSup>
                        <m:sSubSup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Sup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𝑛</m:t>
                          </m:r>
                        </m:e>
                        <m: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𝑗</m:t>
                          </m:r>
                        </m:sub>
                        <m:sup>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m:t>
                          </m:r>
                        </m:sup>
                      </m:sSubSup>
                      <m:acc>
                        <m:accPr>
                          <m:chr m:val="̂"/>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acc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𝐴</m:t>
                          </m:r>
                        </m:e>
                      </m:acc>
                    </m:oMath>
                  </m:oMathPara>
                </a14:m>
                <a:endPar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endParaRPr>
              </a:p>
              <a:p>
                <a:pPr marR="0" algn="just">
                  <a:lnSpc>
                    <a:spcPct val="125000"/>
                  </a:lnSpc>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Sup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𝑛</m:t>
                          </m:r>
                        </m:e>
                        <m: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𝑗</m:t>
                          </m:r>
                        </m:sub>
                        <m:sup>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m:t>
                          </m:r>
                        </m:sup>
                      </m:sSubSup>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 </m:t>
                      </m:r>
                      <m:f>
                        <m:f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fPr>
                        <m:num>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𝑠</m:t>
                          </m:r>
                        </m:num>
                        <m:den>
                          <m:acc>
                            <m:accPr>
                              <m:chr m:val="̂"/>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acc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𝐴</m:t>
                              </m:r>
                            </m:e>
                          </m:acc>
                        </m:den>
                      </m:f>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m:t>
                      </m:r>
                      <m:sSub>
                        <m:sSub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𝑛</m:t>
                          </m:r>
                        </m:e>
                        <m: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𝑗</m:t>
                          </m:r>
                        </m:sub>
                      </m:sSub>
                    </m:oMath>
                  </m:oMathPara>
                </a14:m>
                <a:endPar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endParaRPr>
              </a:p>
              <a:p>
                <a:pPr marL="285750" marR="0" indent="-285750" algn="just">
                  <a:lnSpc>
                    <a:spcPct val="125000"/>
                  </a:lnSpc>
                  <a:spcBef>
                    <a:spcPts val="0"/>
                  </a:spcBef>
                  <a:spcAft>
                    <a:spcPts val="0"/>
                  </a:spcAft>
                  <a:buFont typeface="Arial" panose="020B0604020202020204" pitchFamily="34" charset="0"/>
                  <a:buChar char="•"/>
                </a:pPr>
                <a:r>
                  <a:rPr lang="en-US" sz="20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H</a:t>
                </a:r>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ere s = </a:t>
                </a:r>
                <a14:m>
                  <m:oMath xmlns:m="http://schemas.openxmlformats.org/officeDocument/2006/math">
                    <m:acc>
                      <m:accPr>
                        <m:chr m:val="̅"/>
                        <m:ctrlPr>
                          <a:rPr lang="en-US" sz="2000" i="1">
                            <a:solidFill>
                              <a:srgbClr val="000000"/>
                            </a:solidFill>
                            <a:latin typeface="Cambria Math" panose="02040503050406030204" pitchFamily="18" charset="0"/>
                            <a:ea typeface="DengXian" panose="02010600030101010101" pitchFamily="2" charset="-122"/>
                            <a:cs typeface="Times New Roman" panose="02020603050405020304" pitchFamily="18" charset="0"/>
                          </a:rPr>
                        </m:ctrlPr>
                      </m:accPr>
                      <m:e>
                        <m:r>
                          <a:rPr lang="en-US" sz="2000" i="1">
                            <a:solidFill>
                              <a:srgbClr val="000000"/>
                            </a:solidFill>
                            <a:latin typeface="Cambria Math" panose="02040503050406030204" pitchFamily="18" charset="0"/>
                            <a:ea typeface="DengXian" panose="02010600030101010101" pitchFamily="2" charset="-122"/>
                            <a:cs typeface="Times New Roman" panose="02020603050405020304" pitchFamily="18" charset="0"/>
                          </a:rPr>
                          <m:t>𝑝</m:t>
                        </m:r>
                      </m:e>
                    </m:acc>
                    <m:r>
                      <a:rPr lang="en-US" sz="2000" i="1">
                        <a:solidFill>
                          <a:srgbClr val="000000"/>
                        </a:solidFill>
                        <a:latin typeface="Cambria Math" panose="02040503050406030204" pitchFamily="18" charset="0"/>
                        <a:ea typeface="DengXian" panose="02010600030101010101" pitchFamily="2" charset="-122"/>
                        <a:cs typeface="Times New Roman" panose="02020603050405020304" pitchFamily="18" charset="0"/>
                      </a:rPr>
                      <m:t>⋅</m:t>
                    </m:r>
                    <m:d>
                      <m:dPr>
                        <m:ctrlPr>
                          <a:rPr lang="en-US" sz="2000" i="1">
                            <a:solidFill>
                              <a:srgbClr val="000000"/>
                            </a:solidFill>
                            <a:latin typeface="Cambria Math" panose="02040503050406030204" pitchFamily="18" charset="0"/>
                            <a:ea typeface="DengXian" panose="02010600030101010101" pitchFamily="2" charset="-122"/>
                            <a:cs typeface="Times New Roman" panose="02020603050405020304" pitchFamily="18" charset="0"/>
                          </a:rPr>
                        </m:ctrlPr>
                      </m:dPr>
                      <m:e>
                        <m:r>
                          <a:rPr lang="en-US" sz="2000" i="1">
                            <a:solidFill>
                              <a:srgbClr val="000000"/>
                            </a:solidFill>
                            <a:latin typeface="Cambria Math" panose="02040503050406030204" pitchFamily="18" charset="0"/>
                            <a:ea typeface="DengXian" panose="02010600030101010101" pitchFamily="2" charset="-122"/>
                            <a:cs typeface="Times New Roman" panose="02020603050405020304" pitchFamily="18" charset="0"/>
                          </a:rPr>
                          <m:t>1−</m:t>
                        </m:r>
                        <m:acc>
                          <m:accPr>
                            <m:chr m:val="̅"/>
                            <m:ctrlPr>
                              <a:rPr lang="en-US" sz="2000" i="1">
                                <a:solidFill>
                                  <a:srgbClr val="000000"/>
                                </a:solidFill>
                                <a:latin typeface="Cambria Math" panose="02040503050406030204" pitchFamily="18" charset="0"/>
                                <a:ea typeface="DengXian" panose="02010600030101010101" pitchFamily="2" charset="-122"/>
                                <a:cs typeface="Times New Roman" panose="02020603050405020304" pitchFamily="18" charset="0"/>
                              </a:rPr>
                            </m:ctrlPr>
                          </m:accPr>
                          <m:e>
                            <m:r>
                              <a:rPr lang="en-US" sz="2000" i="1">
                                <a:solidFill>
                                  <a:srgbClr val="000000"/>
                                </a:solidFill>
                                <a:latin typeface="Cambria Math" panose="02040503050406030204" pitchFamily="18" charset="0"/>
                                <a:ea typeface="DengXian" panose="02010600030101010101" pitchFamily="2" charset="-122"/>
                                <a:cs typeface="Times New Roman" panose="02020603050405020304" pitchFamily="18" charset="0"/>
                              </a:rPr>
                              <m:t>𝑝</m:t>
                            </m:r>
                          </m:e>
                        </m:acc>
                      </m:e>
                    </m:d>
                    <m:r>
                      <a:rPr lang="en-US" sz="2000" i="1">
                        <a:solidFill>
                          <a:srgbClr val="000000"/>
                        </a:solidFill>
                        <a:latin typeface="Cambria Math" panose="02040503050406030204" pitchFamily="18" charset="0"/>
                        <a:ea typeface="DengXian" panose="02010600030101010101" pitchFamily="2" charset="-122"/>
                        <a:cs typeface="Times New Roman" panose="02020603050405020304" pitchFamily="18" charset="0"/>
                      </a:rPr>
                      <m:t> </m:t>
                    </m:r>
                  </m:oMath>
                </a14:m>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=0.33*(1-0.33)=0.22, and </a:t>
                </a:r>
                <a14:m>
                  <m:oMath xmlns:m="http://schemas.openxmlformats.org/officeDocument/2006/math">
                    <m:acc>
                      <m:accPr>
                        <m:chr m:val="̂"/>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acc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𝐴</m:t>
                        </m:r>
                      </m:e>
                    </m:acc>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=0.04</m:t>
                    </m:r>
                  </m:oMath>
                </a14:m>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for the HB. </a:t>
                </a:r>
                <a:r>
                  <a:rPr lang="en-US" sz="20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T</a:t>
                </a:r>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hen </a:t>
                </a:r>
                <a14:m>
                  <m:oMath xmlns:m="http://schemas.openxmlformats.org/officeDocument/2006/math">
                    <m:sSub>
                      <m:sSub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𝑛</m:t>
                        </m:r>
                      </m:e>
                      <m: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𝑗</m:t>
                        </m:r>
                      </m:sub>
                    </m:s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m:t>
                    </m:r>
                    <m:sSubSup>
                      <m:sSubSup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Sup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𝑛</m:t>
                        </m:r>
                      </m:e>
                      <m: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𝑗</m:t>
                        </m:r>
                      </m:sub>
                      <m:sup>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m:t>
                        </m:r>
                      </m:sup>
                    </m:sSubSup>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−5.5 ≈</m:t>
                    </m:r>
                    <m:sSubSup>
                      <m:sSubSup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Sup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𝑛</m:t>
                        </m:r>
                      </m:e>
                      <m: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𝑗</m:t>
                        </m:r>
                      </m:sub>
                      <m:sup>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m:t>
                        </m:r>
                      </m:sup>
                    </m:sSubSup>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−5</m:t>
                    </m:r>
                  </m:oMath>
                </a14:m>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p>
              <a:p>
                <a:pPr marL="0" marR="0" indent="0">
                  <a:lnSpc>
                    <a:spcPct val="125000"/>
                  </a:lnSpc>
                  <a:spcBef>
                    <a:spcPts val="0"/>
                  </a:spcBef>
                  <a:spcAft>
                    <a:spcPts val="0"/>
                  </a:spcAft>
                </a:pPr>
                <a:endPar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endParaRPr>
              </a:p>
              <a:p>
                <a:endParaRPr lang="en-US" sz="2000" dirty="0"/>
              </a:p>
            </p:txBody>
          </p:sp>
        </mc:Choice>
        <mc:Fallback xmlns="">
          <p:sp>
            <p:nvSpPr>
              <p:cNvPr id="2" name="TextBox 1">
                <a:extLst>
                  <a:ext uri="{FF2B5EF4-FFF2-40B4-BE49-F238E27FC236}">
                    <a16:creationId xmlns:a16="http://schemas.microsoft.com/office/drawing/2014/main" id="{F75ACECE-25F6-AC13-0F1A-D29A0A2D26F4}"/>
                  </a:ext>
                </a:extLst>
              </p:cNvPr>
              <p:cNvSpPr txBox="1">
                <a:spLocks noRot="1" noChangeAspect="1" noMove="1" noResize="1" noEditPoints="1" noAdjustHandles="1" noChangeArrowheads="1" noChangeShapeType="1" noTextEdit="1"/>
              </p:cNvSpPr>
              <p:nvPr/>
            </p:nvSpPr>
            <p:spPr>
              <a:xfrm>
                <a:off x="312459" y="507405"/>
                <a:ext cx="11567081" cy="6442020"/>
              </a:xfrm>
              <a:prstGeom prst="rect">
                <a:avLst/>
              </a:prstGeom>
              <a:blipFill>
                <a:blip r:embed="rId3"/>
                <a:stretch>
                  <a:fillRect l="-43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22D17DC2-EE6F-DE03-BAD6-07A003ABC8D9}"/>
              </a:ext>
            </a:extLst>
          </p:cNvPr>
          <p:cNvPicPr>
            <a:picLocks noChangeAspect="1"/>
          </p:cNvPicPr>
          <p:nvPr/>
        </p:nvPicPr>
        <p:blipFill>
          <a:blip r:embed="rId4"/>
          <a:stretch>
            <a:fillRect/>
          </a:stretch>
        </p:blipFill>
        <p:spPr>
          <a:xfrm>
            <a:off x="3943770" y="6302052"/>
            <a:ext cx="3565395" cy="406108"/>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3DFD63D4-B78F-06B3-0032-9469D89546D2}"/>
              </a:ext>
            </a:extLst>
          </p:cNvPr>
          <p:cNvPicPr>
            <a:picLocks noChangeAspect="1"/>
          </p:cNvPicPr>
          <p:nvPr/>
        </p:nvPicPr>
        <p:blipFill>
          <a:blip r:embed="rId5"/>
          <a:stretch>
            <a:fillRect/>
          </a:stretch>
        </p:blipFill>
        <p:spPr>
          <a:xfrm>
            <a:off x="7619447" y="5819378"/>
            <a:ext cx="1128665" cy="1041844"/>
          </a:xfrm>
          <a:prstGeom prst="rect">
            <a:avLst/>
          </a:prstGeom>
        </p:spPr>
      </p:pic>
    </p:spTree>
    <p:extLst>
      <p:ext uri="{BB962C8B-B14F-4D97-AF65-F5344CB8AC3E}">
        <p14:creationId xmlns:p14="http://schemas.microsoft.com/office/powerpoint/2010/main" val="2321245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C8A42-5D89-6BCC-559A-CBB62CAB3BCA}"/>
              </a:ext>
            </a:extLst>
          </p:cNvPr>
          <p:cNvSpPr>
            <a:spLocks noGrp="1"/>
          </p:cNvSpPr>
          <p:nvPr>
            <p:ph idx="1"/>
          </p:nvPr>
        </p:nvSpPr>
        <p:spPr>
          <a:xfrm>
            <a:off x="287866" y="823874"/>
            <a:ext cx="11517896" cy="5576926"/>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3E17CD7-F0AF-A649-8D30-1A534062AE30}"/>
              </a:ext>
            </a:extLst>
          </p:cNvPr>
          <p:cNvSpPr>
            <a:spLocks noGrp="1"/>
          </p:cNvSpPr>
          <p:nvPr>
            <p:ph type="sldNum" sz="quarter" idx="12"/>
          </p:nvPr>
        </p:nvSpPr>
        <p:spPr/>
        <p:txBody>
          <a:bodyPr/>
          <a:lstStyle/>
          <a:p>
            <a:fld id="{9694CAA3-6CCB-0D46-87FF-2A339440C04E}" type="slidenum">
              <a:rPr lang="en-US" smtClean="0"/>
              <a:t>12</a:t>
            </a:fld>
            <a:endParaRPr lang="en-US"/>
          </a:p>
        </p:txBody>
      </p:sp>
      <p:sp>
        <p:nvSpPr>
          <p:cNvPr id="6" name="Rectangle 5">
            <a:extLst>
              <a:ext uri="{FF2B5EF4-FFF2-40B4-BE49-F238E27FC236}">
                <a16:creationId xmlns:a16="http://schemas.microsoft.com/office/drawing/2014/main" id="{E51A1848-0BA3-425D-124C-AC0B26424451}"/>
              </a:ext>
            </a:extLst>
          </p:cNvPr>
          <p:cNvSpPr/>
          <p:nvPr/>
        </p:nvSpPr>
        <p:spPr>
          <a:xfrm>
            <a:off x="0" y="0"/>
            <a:ext cx="6096000" cy="4910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Conclusions</a:t>
            </a:r>
          </a:p>
        </p:txBody>
      </p:sp>
      <p:sp>
        <p:nvSpPr>
          <p:cNvPr id="7" name="Rectangle 6">
            <a:extLst>
              <a:ext uri="{FF2B5EF4-FFF2-40B4-BE49-F238E27FC236}">
                <a16:creationId xmlns:a16="http://schemas.microsoft.com/office/drawing/2014/main" id="{0A361524-D5F4-EC4C-404D-67F730CBA719}"/>
              </a:ext>
            </a:extLst>
          </p:cNvPr>
          <p:cNvSpPr/>
          <p:nvPr/>
        </p:nvSpPr>
        <p:spPr>
          <a:xfrm>
            <a:off x="6096000" y="0"/>
            <a:ext cx="6096000" cy="4910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extBox 1">
            <a:extLst>
              <a:ext uri="{FF2B5EF4-FFF2-40B4-BE49-F238E27FC236}">
                <a16:creationId xmlns:a16="http://schemas.microsoft.com/office/drawing/2014/main" id="{F75ACECE-25F6-AC13-0F1A-D29A0A2D26F4}"/>
              </a:ext>
            </a:extLst>
          </p:cNvPr>
          <p:cNvSpPr txBox="1"/>
          <p:nvPr/>
        </p:nvSpPr>
        <p:spPr>
          <a:xfrm>
            <a:off x="312459" y="600710"/>
            <a:ext cx="11567081" cy="5127366"/>
          </a:xfrm>
          <a:prstGeom prst="rect">
            <a:avLst/>
          </a:prstGeom>
          <a:noFill/>
        </p:spPr>
        <p:txBody>
          <a:bodyPr wrap="square" rtlCol="0">
            <a:spAutoFit/>
          </a:bodyPr>
          <a:lstStyle/>
          <a:p>
            <a:pPr marL="285750" indent="-285750">
              <a:lnSpc>
                <a:spcPct val="125000"/>
              </a:lnSpc>
              <a:buFont typeface="Arial" panose="020B0604020202020204" pitchFamily="34" charset="0"/>
              <a:buChar char="•"/>
            </a:pPr>
            <a:r>
              <a:rPr lang="en-US" sz="24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We found that the two SAE methods have close performance in the prevalence estimation of CT, which echoes with the previous findings. </a:t>
            </a:r>
          </a:p>
          <a:p>
            <a:pPr marL="285750" indent="-285750">
              <a:lnSpc>
                <a:spcPct val="125000"/>
              </a:lnSpc>
              <a:buFont typeface="Arial" panose="020B0604020202020204" pitchFamily="34" charset="0"/>
              <a:buChar char="•"/>
            </a:pPr>
            <a:r>
              <a:rPr lang="en-US" sz="24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Large variation </a:t>
            </a:r>
            <a:r>
              <a:rPr lang="en-US" sz="240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and concentration </a:t>
            </a:r>
            <a:r>
              <a:rPr lang="en-US" sz="24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patterns of CT prevalence rates across the chiefdoms was observed. Six chiefdoms which shared the commonality of small sample sizes, received significant improvement in accuracy in the CT prevalence rates through the SAE technique. </a:t>
            </a:r>
          </a:p>
          <a:p>
            <a:pPr marL="285750" indent="-285750">
              <a:lnSpc>
                <a:spcPct val="125000"/>
              </a:lnSpc>
              <a:buFont typeface="Arial" panose="020B0604020202020204" pitchFamily="34" charset="0"/>
              <a:buChar char="•"/>
            </a:pPr>
            <a:r>
              <a:rPr lang="en-US" sz="24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Age and asset ownership, which represents demographic and financial characteristics of the households in the small areas, were identified as push and pull factors for the CT prevalence. </a:t>
            </a:r>
          </a:p>
          <a:p>
            <a:pPr marL="285750" indent="-285750">
              <a:lnSpc>
                <a:spcPct val="125000"/>
              </a:lnSpc>
              <a:buFont typeface="Arial" panose="020B0604020202020204" pitchFamily="34" charset="0"/>
              <a:buChar char="•"/>
            </a:pPr>
            <a:r>
              <a:rPr lang="en-US" sz="24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This work will inform the programming and resource allocations and policy making towards the efforts to eliminate CT in SL. </a:t>
            </a:r>
          </a:p>
        </p:txBody>
      </p:sp>
      <p:pic>
        <p:nvPicPr>
          <p:cNvPr id="5" name="Picture 4">
            <a:extLst>
              <a:ext uri="{FF2B5EF4-FFF2-40B4-BE49-F238E27FC236}">
                <a16:creationId xmlns:a16="http://schemas.microsoft.com/office/drawing/2014/main" id="{22D17DC2-EE6F-DE03-BAD6-07A003ABC8D9}"/>
              </a:ext>
            </a:extLst>
          </p:cNvPr>
          <p:cNvPicPr>
            <a:picLocks noChangeAspect="1"/>
          </p:cNvPicPr>
          <p:nvPr/>
        </p:nvPicPr>
        <p:blipFill>
          <a:blip r:embed="rId3"/>
          <a:stretch>
            <a:fillRect/>
          </a:stretch>
        </p:blipFill>
        <p:spPr>
          <a:xfrm>
            <a:off x="3943770" y="6302052"/>
            <a:ext cx="3565395" cy="406108"/>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5D14E586-F46F-330E-812A-98B468701D16}"/>
              </a:ext>
            </a:extLst>
          </p:cNvPr>
          <p:cNvPicPr>
            <a:picLocks noChangeAspect="1"/>
          </p:cNvPicPr>
          <p:nvPr/>
        </p:nvPicPr>
        <p:blipFill>
          <a:blip r:embed="rId4"/>
          <a:stretch>
            <a:fillRect/>
          </a:stretch>
        </p:blipFill>
        <p:spPr>
          <a:xfrm>
            <a:off x="7619447" y="5819378"/>
            <a:ext cx="1128665" cy="1041844"/>
          </a:xfrm>
          <a:prstGeom prst="rect">
            <a:avLst/>
          </a:prstGeom>
        </p:spPr>
      </p:pic>
    </p:spTree>
    <p:extLst>
      <p:ext uri="{BB962C8B-B14F-4D97-AF65-F5344CB8AC3E}">
        <p14:creationId xmlns:p14="http://schemas.microsoft.com/office/powerpoint/2010/main" val="1993994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FF4D8B-4380-A9A5-AEE5-E1CBF6CDBD09}"/>
              </a:ext>
            </a:extLst>
          </p:cNvPr>
          <p:cNvSpPr>
            <a:spLocks noGrp="1"/>
          </p:cNvSpPr>
          <p:nvPr>
            <p:ph type="title"/>
          </p:nvPr>
        </p:nvSpPr>
        <p:spPr>
          <a:xfrm>
            <a:off x="790515" y="769545"/>
            <a:ext cx="3276367" cy="3263119"/>
          </a:xfrm>
          <a:noFill/>
          <a:ln>
            <a:solidFill>
              <a:schemeClr val="bg1"/>
            </a:solidFill>
          </a:ln>
        </p:spPr>
        <p:txBody>
          <a:bodyPr vert="horz" lIns="274320" tIns="182880" rIns="274320" bIns="182880" rtlCol="0" anchor="ctr" anchorCtr="1">
            <a:normAutofit/>
          </a:bodyPr>
          <a:lstStyle/>
          <a:p>
            <a:r>
              <a:rPr lang="en-US" sz="3600" dirty="0">
                <a:solidFill>
                  <a:schemeClr val="bg1"/>
                </a:solidFill>
              </a:rPr>
              <a:t>THANK YOU</a:t>
            </a:r>
          </a:p>
        </p:txBody>
      </p:sp>
      <p:sp>
        <p:nvSpPr>
          <p:cNvPr id="4" name="Slide Number Placeholder 3">
            <a:extLst>
              <a:ext uri="{FF2B5EF4-FFF2-40B4-BE49-F238E27FC236}">
                <a16:creationId xmlns:a16="http://schemas.microsoft.com/office/drawing/2014/main" id="{FBC65B57-4DEB-3E8C-BBD1-6E5EFAC9DCA9}"/>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9694CAA3-6CCB-0D46-87FF-2A339440C04E}" type="slidenum">
              <a:rPr lang="en-US" smtClean="0"/>
              <a:pPr>
                <a:lnSpc>
                  <a:spcPct val="90000"/>
                </a:lnSpc>
                <a:spcAft>
                  <a:spcPts val="600"/>
                </a:spcAft>
              </a:pPr>
              <a:t>13</a:t>
            </a:fld>
            <a:endParaRPr lang="en-US"/>
          </a:p>
        </p:txBody>
      </p:sp>
      <p:sp>
        <p:nvSpPr>
          <p:cNvPr id="6" name="Rectangle 5">
            <a:extLst>
              <a:ext uri="{FF2B5EF4-FFF2-40B4-BE49-F238E27FC236}">
                <a16:creationId xmlns:a16="http://schemas.microsoft.com/office/drawing/2014/main" id="{832B21D3-498E-629F-E9D0-918A4C057CC4}"/>
              </a:ext>
            </a:extLst>
          </p:cNvPr>
          <p:cNvSpPr/>
          <p:nvPr/>
        </p:nvSpPr>
        <p:spPr>
          <a:xfrm>
            <a:off x="0" y="5689600"/>
            <a:ext cx="12192000" cy="1168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9" name="Picture 4" descr="Logo">
            <a:extLst>
              <a:ext uri="{FF2B5EF4-FFF2-40B4-BE49-F238E27FC236}">
                <a16:creationId xmlns:a16="http://schemas.microsoft.com/office/drawing/2014/main" id="{13707F36-817B-8257-CDDD-6204EE3CF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5440" y="1067922"/>
            <a:ext cx="1888975" cy="18556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3F62C94B-A13A-B71D-BBCE-FD09C85D0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9419" y="3030965"/>
            <a:ext cx="1711490" cy="17114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Makerere University">
            <a:extLst>
              <a:ext uri="{FF2B5EF4-FFF2-40B4-BE49-F238E27FC236}">
                <a16:creationId xmlns:a16="http://schemas.microsoft.com/office/drawing/2014/main" id="{A26BA049-EF34-54F2-C89A-8317EC3B69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6789" y="4742455"/>
            <a:ext cx="2962406" cy="1122860"/>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5">
            <a:extLst>
              <a:ext uri="{FF2B5EF4-FFF2-40B4-BE49-F238E27FC236}">
                <a16:creationId xmlns:a16="http://schemas.microsoft.com/office/drawing/2014/main" id="{F5723F85-88C9-A8AB-D0DC-85F75FD47614}"/>
              </a:ext>
            </a:extLst>
          </p:cNvPr>
          <p:cNvSpPr txBox="1">
            <a:spLocks/>
          </p:cNvSpPr>
          <p:nvPr/>
        </p:nvSpPr>
        <p:spPr bwMode="black">
          <a:xfrm>
            <a:off x="4654296" y="13180"/>
            <a:ext cx="7537703" cy="856434"/>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b="1" dirty="0">
                <a:solidFill>
                  <a:srgbClr val="004E60"/>
                </a:solidFill>
                <a:latin typeface="Oswald" pitchFamily="2" charset="77"/>
              </a:rPr>
              <a:t>Research Funder and Partners</a:t>
            </a:r>
            <a:endParaRPr lang="en-US" dirty="0"/>
          </a:p>
        </p:txBody>
      </p:sp>
      <p:pic>
        <p:nvPicPr>
          <p:cNvPr id="23" name="Picture 22" descr="A picture containing diagram&#10;&#10;Description automatically generated">
            <a:extLst>
              <a:ext uri="{FF2B5EF4-FFF2-40B4-BE49-F238E27FC236}">
                <a16:creationId xmlns:a16="http://schemas.microsoft.com/office/drawing/2014/main" id="{EE08C280-3666-7214-EF8E-94BBA8696B7A}"/>
              </a:ext>
            </a:extLst>
          </p:cNvPr>
          <p:cNvPicPr>
            <a:picLocks noChangeAspect="1"/>
          </p:cNvPicPr>
          <p:nvPr/>
        </p:nvPicPr>
        <p:blipFill>
          <a:blip r:embed="rId6"/>
          <a:stretch>
            <a:fillRect/>
          </a:stretch>
        </p:blipFill>
        <p:spPr>
          <a:xfrm>
            <a:off x="7467383" y="2594297"/>
            <a:ext cx="2055283" cy="1619726"/>
          </a:xfrm>
          <a:prstGeom prst="rect">
            <a:avLst/>
          </a:prstGeom>
        </p:spPr>
      </p:pic>
      <p:pic>
        <p:nvPicPr>
          <p:cNvPr id="25" name="Picture 24" descr="Graphical user interface&#10;&#10;Description automatically generated with low confidence">
            <a:extLst>
              <a:ext uri="{FF2B5EF4-FFF2-40B4-BE49-F238E27FC236}">
                <a16:creationId xmlns:a16="http://schemas.microsoft.com/office/drawing/2014/main" id="{1CABBCFA-732E-9F9C-DE50-DCC677C9EDE3}"/>
              </a:ext>
            </a:extLst>
          </p:cNvPr>
          <p:cNvPicPr>
            <a:picLocks noChangeAspect="1"/>
          </p:cNvPicPr>
          <p:nvPr/>
        </p:nvPicPr>
        <p:blipFill>
          <a:blip r:embed="rId7"/>
          <a:stretch>
            <a:fillRect/>
          </a:stretch>
        </p:blipFill>
        <p:spPr>
          <a:xfrm>
            <a:off x="6975316" y="882794"/>
            <a:ext cx="3039418" cy="1709673"/>
          </a:xfrm>
          <a:prstGeom prst="rect">
            <a:avLst/>
          </a:prstGeom>
        </p:spPr>
      </p:pic>
      <p:pic>
        <p:nvPicPr>
          <p:cNvPr id="26" name="Picture 25">
            <a:extLst>
              <a:ext uri="{FF2B5EF4-FFF2-40B4-BE49-F238E27FC236}">
                <a16:creationId xmlns:a16="http://schemas.microsoft.com/office/drawing/2014/main" id="{8E585F4E-4342-A3FA-0D8B-13722D72EB06}"/>
              </a:ext>
            </a:extLst>
          </p:cNvPr>
          <p:cNvPicPr>
            <a:picLocks noChangeAspect="1"/>
          </p:cNvPicPr>
          <p:nvPr/>
        </p:nvPicPr>
        <p:blipFill>
          <a:blip r:embed="rId8"/>
          <a:stretch>
            <a:fillRect/>
          </a:stretch>
        </p:blipFill>
        <p:spPr>
          <a:xfrm>
            <a:off x="5678685" y="4702416"/>
            <a:ext cx="3231263" cy="819872"/>
          </a:xfrm>
          <a:prstGeom prst="rect">
            <a:avLst/>
          </a:prstGeom>
        </p:spPr>
      </p:pic>
      <p:pic>
        <p:nvPicPr>
          <p:cNvPr id="1026" name="Picture 2" descr="American Flag | Brands of the World™ | Download vector logos ...">
            <a:extLst>
              <a:ext uri="{FF2B5EF4-FFF2-40B4-BE49-F238E27FC236}">
                <a16:creationId xmlns:a16="http://schemas.microsoft.com/office/drawing/2014/main" id="{2A7A84E9-A5B4-4B96-A537-EDE2A74D84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6119" y="2294095"/>
            <a:ext cx="1857375" cy="185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512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77192-61A4-36F4-42D8-9FB539DDD8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0A5E35A-52A5-5BFD-F0E0-4DBED2E122D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9F9C06A-2A59-C334-8486-7B0840E3AECE}"/>
              </a:ext>
            </a:extLst>
          </p:cNvPr>
          <p:cNvSpPr>
            <a:spLocks noGrp="1"/>
          </p:cNvSpPr>
          <p:nvPr>
            <p:ph type="sldNum" sz="quarter" idx="12"/>
          </p:nvPr>
        </p:nvSpPr>
        <p:spPr/>
        <p:txBody>
          <a:bodyPr/>
          <a:lstStyle/>
          <a:p>
            <a:fld id="{9694CAA3-6CCB-0D46-87FF-2A339440C04E}" type="slidenum">
              <a:rPr lang="en-US" smtClean="0"/>
              <a:t>14</a:t>
            </a:fld>
            <a:endParaRPr lang="en-US"/>
          </a:p>
        </p:txBody>
      </p:sp>
      <p:pic>
        <p:nvPicPr>
          <p:cNvPr id="5" name="Content Placeholder 6">
            <a:extLst>
              <a:ext uri="{FF2B5EF4-FFF2-40B4-BE49-F238E27FC236}">
                <a16:creationId xmlns:a16="http://schemas.microsoft.com/office/drawing/2014/main" id="{5BB3A2AA-2EF5-7310-08A2-ABF55EEE964D}"/>
              </a:ext>
            </a:extLst>
          </p:cNvPr>
          <p:cNvPicPr>
            <a:picLocks noChangeAspect="1"/>
          </p:cNvPicPr>
          <p:nvPr/>
        </p:nvPicPr>
        <p:blipFill>
          <a:blip r:embed="rId2"/>
          <a:stretch>
            <a:fillRect/>
          </a:stretch>
        </p:blipFill>
        <p:spPr>
          <a:xfrm>
            <a:off x="4270507" y="3699555"/>
            <a:ext cx="4045333" cy="3033999"/>
          </a:xfrm>
          <a:prstGeom prst="rect">
            <a:avLst/>
          </a:prstGeom>
        </p:spPr>
      </p:pic>
      <p:sp>
        <p:nvSpPr>
          <p:cNvPr id="6" name="Title 1">
            <a:extLst>
              <a:ext uri="{FF2B5EF4-FFF2-40B4-BE49-F238E27FC236}">
                <a16:creationId xmlns:a16="http://schemas.microsoft.com/office/drawing/2014/main" id="{8567551D-62AA-7964-768E-1CE5257D0E4B}"/>
              </a:ext>
            </a:extLst>
          </p:cNvPr>
          <p:cNvSpPr txBox="1">
            <a:spLocks/>
          </p:cNvSpPr>
          <p:nvPr/>
        </p:nvSpPr>
        <p:spPr bwMode="black">
          <a:xfrm>
            <a:off x="129279" y="-6251"/>
            <a:ext cx="11874889" cy="1325563"/>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b="1">
                <a:solidFill>
                  <a:srgbClr val="004E60"/>
                </a:solidFill>
                <a:latin typeface="Oswald" pitchFamily="2" charset="77"/>
              </a:rPr>
              <a:t>The CenHTRO Team in West Africa</a:t>
            </a:r>
            <a:endParaRPr lang="en-US" b="1" dirty="0">
              <a:solidFill>
                <a:srgbClr val="004E60"/>
              </a:solidFill>
              <a:latin typeface="Oswald" pitchFamily="2" charset="77"/>
            </a:endParaRPr>
          </a:p>
        </p:txBody>
      </p:sp>
      <p:sp>
        <p:nvSpPr>
          <p:cNvPr id="7" name="Slide Number Placeholder 3">
            <a:extLst>
              <a:ext uri="{FF2B5EF4-FFF2-40B4-BE49-F238E27FC236}">
                <a16:creationId xmlns:a16="http://schemas.microsoft.com/office/drawing/2014/main" id="{8D3C80BA-2558-FDDF-9287-932F11AB7BEE}"/>
              </a:ext>
            </a:extLst>
          </p:cNvPr>
          <p:cNvSpPr txBox="1">
            <a:spLocks/>
          </p:cNvSpPr>
          <p:nvPr/>
        </p:nvSpPr>
        <p:spPr>
          <a:xfrm>
            <a:off x="8610600" y="6356350"/>
            <a:ext cx="2743200" cy="365125"/>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A47C36-39B9-0944-B7C9-65AC1165B44F}" type="slidenum">
              <a:rPr lang="en-US" smtClean="0"/>
              <a:pPr/>
              <a:t>14</a:t>
            </a:fld>
            <a:endParaRPr lang="en-US"/>
          </a:p>
        </p:txBody>
      </p:sp>
      <p:pic>
        <p:nvPicPr>
          <p:cNvPr id="8" name="Picture 7">
            <a:extLst>
              <a:ext uri="{FF2B5EF4-FFF2-40B4-BE49-F238E27FC236}">
                <a16:creationId xmlns:a16="http://schemas.microsoft.com/office/drawing/2014/main" id="{B7BB39AA-B35F-539D-012E-A31B53762298}"/>
              </a:ext>
            </a:extLst>
          </p:cNvPr>
          <p:cNvPicPr>
            <a:picLocks noChangeAspect="1"/>
          </p:cNvPicPr>
          <p:nvPr/>
        </p:nvPicPr>
        <p:blipFill rotWithShape="1">
          <a:blip r:embed="rId3"/>
          <a:srcRect l="513" t="34197"/>
          <a:stretch/>
        </p:blipFill>
        <p:spPr>
          <a:xfrm>
            <a:off x="129280" y="1305547"/>
            <a:ext cx="4919133" cy="2440253"/>
          </a:xfrm>
          <a:prstGeom prst="rect">
            <a:avLst/>
          </a:prstGeom>
        </p:spPr>
      </p:pic>
      <p:pic>
        <p:nvPicPr>
          <p:cNvPr id="9" name="Picture 8">
            <a:extLst>
              <a:ext uri="{FF2B5EF4-FFF2-40B4-BE49-F238E27FC236}">
                <a16:creationId xmlns:a16="http://schemas.microsoft.com/office/drawing/2014/main" id="{B6441571-6821-DB5D-3042-C749938D63D8}"/>
              </a:ext>
            </a:extLst>
          </p:cNvPr>
          <p:cNvPicPr>
            <a:picLocks noChangeAspect="1"/>
          </p:cNvPicPr>
          <p:nvPr/>
        </p:nvPicPr>
        <p:blipFill rotWithShape="1">
          <a:blip r:embed="rId4"/>
          <a:srcRect l="-186" t="5736"/>
          <a:stretch/>
        </p:blipFill>
        <p:spPr>
          <a:xfrm>
            <a:off x="129281" y="3745799"/>
            <a:ext cx="4240822" cy="2986354"/>
          </a:xfrm>
          <a:prstGeom prst="rect">
            <a:avLst/>
          </a:prstGeom>
        </p:spPr>
      </p:pic>
      <p:pic>
        <p:nvPicPr>
          <p:cNvPr id="10" name="Picture 9">
            <a:extLst>
              <a:ext uri="{FF2B5EF4-FFF2-40B4-BE49-F238E27FC236}">
                <a16:creationId xmlns:a16="http://schemas.microsoft.com/office/drawing/2014/main" id="{BCAC4C48-83DC-48F4-FA0D-A2AEA802B62A}"/>
              </a:ext>
            </a:extLst>
          </p:cNvPr>
          <p:cNvPicPr>
            <a:picLocks noChangeAspect="1"/>
          </p:cNvPicPr>
          <p:nvPr/>
        </p:nvPicPr>
        <p:blipFill rotWithShape="1">
          <a:blip r:embed="rId5"/>
          <a:srcRect l="2118" t="12465"/>
          <a:stretch/>
        </p:blipFill>
        <p:spPr>
          <a:xfrm>
            <a:off x="7958667" y="1319227"/>
            <a:ext cx="4045502" cy="2713383"/>
          </a:xfrm>
          <a:prstGeom prst="rect">
            <a:avLst/>
          </a:prstGeom>
        </p:spPr>
      </p:pic>
      <p:pic>
        <p:nvPicPr>
          <p:cNvPr id="11" name="Picture 10">
            <a:extLst>
              <a:ext uri="{FF2B5EF4-FFF2-40B4-BE49-F238E27FC236}">
                <a16:creationId xmlns:a16="http://schemas.microsoft.com/office/drawing/2014/main" id="{5C5BCB2D-86C1-B2C4-A0EF-2131E0622F1C}"/>
              </a:ext>
            </a:extLst>
          </p:cNvPr>
          <p:cNvPicPr>
            <a:picLocks noChangeAspect="1"/>
          </p:cNvPicPr>
          <p:nvPr/>
        </p:nvPicPr>
        <p:blipFill>
          <a:blip r:embed="rId6"/>
          <a:stretch>
            <a:fillRect/>
          </a:stretch>
        </p:blipFill>
        <p:spPr>
          <a:xfrm>
            <a:off x="4691240" y="1314940"/>
            <a:ext cx="4226633" cy="3169975"/>
          </a:xfrm>
          <a:prstGeom prst="rect">
            <a:avLst/>
          </a:prstGeom>
        </p:spPr>
      </p:pic>
      <p:pic>
        <p:nvPicPr>
          <p:cNvPr id="12" name="Picture 11">
            <a:extLst>
              <a:ext uri="{FF2B5EF4-FFF2-40B4-BE49-F238E27FC236}">
                <a16:creationId xmlns:a16="http://schemas.microsoft.com/office/drawing/2014/main" id="{3DAEEE0F-C880-B0F7-9D04-78B00CC3B8BD}"/>
              </a:ext>
            </a:extLst>
          </p:cNvPr>
          <p:cNvPicPr>
            <a:picLocks noChangeAspect="1"/>
          </p:cNvPicPr>
          <p:nvPr/>
        </p:nvPicPr>
        <p:blipFill>
          <a:blip r:embed="rId7"/>
          <a:stretch>
            <a:fillRect/>
          </a:stretch>
        </p:blipFill>
        <p:spPr>
          <a:xfrm>
            <a:off x="8100288" y="3796336"/>
            <a:ext cx="3914423" cy="2935817"/>
          </a:xfrm>
          <a:prstGeom prst="rect">
            <a:avLst/>
          </a:prstGeom>
        </p:spPr>
      </p:pic>
    </p:spTree>
    <p:extLst>
      <p:ext uri="{BB962C8B-B14F-4D97-AF65-F5344CB8AC3E}">
        <p14:creationId xmlns:p14="http://schemas.microsoft.com/office/powerpoint/2010/main" val="1940923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2" name="Picture 1" descr="A qr code on a white background&#10;&#10;Description automatically generated">
            <a:extLst>
              <a:ext uri="{FF2B5EF4-FFF2-40B4-BE49-F238E27FC236}">
                <a16:creationId xmlns:a16="http://schemas.microsoft.com/office/drawing/2014/main" id="{B5817ED8-F4CE-6ADB-2A21-C2F4EC2EEF01}"/>
              </a:ext>
            </a:extLst>
          </p:cNvPr>
          <p:cNvPicPr>
            <a:picLocks noChangeAspect="1"/>
          </p:cNvPicPr>
          <p:nvPr/>
        </p:nvPicPr>
        <p:blipFill>
          <a:blip r:embed="rId3"/>
          <a:stretch>
            <a:fillRect/>
          </a:stretch>
        </p:blipFill>
        <p:spPr>
          <a:xfrm>
            <a:off x="7434654" y="2610878"/>
            <a:ext cx="3267520" cy="3267520"/>
          </a:xfrm>
          <a:prstGeom prst="rect">
            <a:avLst/>
          </a:prstGeom>
        </p:spPr>
      </p:pic>
      <p:pic>
        <p:nvPicPr>
          <p:cNvPr id="15" name="Content Placeholder 6">
            <a:extLst>
              <a:ext uri="{FF2B5EF4-FFF2-40B4-BE49-F238E27FC236}">
                <a16:creationId xmlns:a16="http://schemas.microsoft.com/office/drawing/2014/main" id="{9E13AF53-86A4-CC3B-E776-DC3A3DD5F612}"/>
              </a:ext>
            </a:extLst>
          </p:cNvPr>
          <p:cNvPicPr>
            <a:picLocks noChangeAspect="1"/>
          </p:cNvPicPr>
          <p:nvPr/>
        </p:nvPicPr>
        <p:blipFill>
          <a:blip r:embed="rId4"/>
          <a:stretch>
            <a:fillRect/>
          </a:stretch>
        </p:blipFill>
        <p:spPr>
          <a:xfrm>
            <a:off x="8191188" y="1629312"/>
            <a:ext cx="1754453" cy="897627"/>
          </a:xfrm>
          <a:prstGeom prst="rect">
            <a:avLst/>
          </a:prstGeom>
          <a:noFill/>
          <a:ln>
            <a:noFill/>
          </a:ln>
        </p:spPr>
      </p:pic>
      <p:pic>
        <p:nvPicPr>
          <p:cNvPr id="17" name="Picture 16" descr="Graphical user interface&#10;&#10;Description automatically generated with low confidence">
            <a:extLst>
              <a:ext uri="{FF2B5EF4-FFF2-40B4-BE49-F238E27FC236}">
                <a16:creationId xmlns:a16="http://schemas.microsoft.com/office/drawing/2014/main" id="{BCF9F298-439B-E28A-0CBF-F93C3EA7EE7D}"/>
              </a:ext>
            </a:extLst>
          </p:cNvPr>
          <p:cNvPicPr>
            <a:picLocks noChangeAspect="1"/>
          </p:cNvPicPr>
          <p:nvPr/>
        </p:nvPicPr>
        <p:blipFill rotWithShape="1">
          <a:blip r:embed="rId5"/>
          <a:srcRect l="-1927" t="15626" r="-1" b="15607"/>
          <a:stretch/>
        </p:blipFill>
        <p:spPr>
          <a:xfrm>
            <a:off x="7456592" y="439135"/>
            <a:ext cx="2561701" cy="972164"/>
          </a:xfrm>
          <a:prstGeom prst="rect">
            <a:avLst/>
          </a:prstGeom>
        </p:spPr>
      </p:pic>
      <p:pic>
        <p:nvPicPr>
          <p:cNvPr id="18" name="Google Shape;89;p1" descr="A picture containing diagram&#10;&#10;Description automatically generated">
            <a:extLst>
              <a:ext uri="{FF2B5EF4-FFF2-40B4-BE49-F238E27FC236}">
                <a16:creationId xmlns:a16="http://schemas.microsoft.com/office/drawing/2014/main" id="{5D1A46AF-472C-201B-38BD-395D68011CEF}"/>
              </a:ext>
            </a:extLst>
          </p:cNvPr>
          <p:cNvPicPr preferRelativeResize="0"/>
          <p:nvPr/>
        </p:nvPicPr>
        <p:blipFill rotWithShape="1">
          <a:blip r:embed="rId6">
            <a:alphaModFix/>
          </a:blip>
          <a:srcRect/>
          <a:stretch/>
        </p:blipFill>
        <p:spPr>
          <a:xfrm>
            <a:off x="10195447" y="334520"/>
            <a:ext cx="1475853" cy="1163090"/>
          </a:xfrm>
          <a:prstGeom prst="rect">
            <a:avLst/>
          </a:prstGeom>
          <a:noFill/>
          <a:ln>
            <a:noFill/>
          </a:ln>
        </p:spPr>
      </p:pic>
      <p:sp>
        <p:nvSpPr>
          <p:cNvPr id="19" name="Slide Number Placeholder 18">
            <a:extLst>
              <a:ext uri="{FF2B5EF4-FFF2-40B4-BE49-F238E27FC236}">
                <a16:creationId xmlns:a16="http://schemas.microsoft.com/office/drawing/2014/main" id="{A250AD29-1465-2C14-80FC-FB1B45CAE3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
        <p:nvSpPr>
          <p:cNvPr id="3" name="Google Shape;114;g2be222e5f39_0_0">
            <a:extLst>
              <a:ext uri="{FF2B5EF4-FFF2-40B4-BE49-F238E27FC236}">
                <a16:creationId xmlns:a16="http://schemas.microsoft.com/office/drawing/2014/main" id="{A05A9605-4FB9-E6FB-0DEF-DF3EA66F0E0E}"/>
              </a:ext>
            </a:extLst>
          </p:cNvPr>
          <p:cNvSpPr txBox="1"/>
          <p:nvPr/>
        </p:nvSpPr>
        <p:spPr>
          <a:xfrm>
            <a:off x="1489826" y="2285945"/>
            <a:ext cx="3168650" cy="162695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b="1" dirty="0">
                <a:solidFill>
                  <a:srgbClr val="004E60"/>
                </a:solidFill>
                <a:latin typeface="Oswald"/>
                <a:ea typeface="Oswald"/>
                <a:cs typeface="Oswald"/>
                <a:sym typeface="Oswald"/>
              </a:rPr>
              <a:t>Thank you</a:t>
            </a:r>
          </a:p>
          <a:p>
            <a:pPr marL="0" lvl="0" indent="0" algn="ctr" rtl="0">
              <a:spcBef>
                <a:spcPts val="0"/>
              </a:spcBef>
              <a:spcAft>
                <a:spcPts val="0"/>
              </a:spcAft>
              <a:buNone/>
            </a:pPr>
            <a:r>
              <a:rPr lang="en-US" sz="4400" b="1" dirty="0">
                <a:solidFill>
                  <a:srgbClr val="004E60"/>
                </a:solidFill>
                <a:latin typeface="Oswald"/>
                <a:ea typeface="Oswald"/>
                <a:cs typeface="Oswald"/>
                <a:sym typeface="Oswald"/>
              </a:rPr>
              <a:t>Q &amp; A</a:t>
            </a:r>
            <a:endParaRPr sz="4400" b="1" dirty="0">
              <a:solidFill>
                <a:srgbClr val="004E60"/>
              </a:solidFill>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8D477-D954-2EB3-87E7-C21DC3650E9E}"/>
              </a:ext>
            </a:extLst>
          </p:cNvPr>
          <p:cNvSpPr>
            <a:spLocks noGrp="1"/>
          </p:cNvSpPr>
          <p:nvPr>
            <p:ph type="title"/>
          </p:nvPr>
        </p:nvSpPr>
        <p:spPr>
          <a:xfrm>
            <a:off x="1985157" y="15640"/>
            <a:ext cx="7729728" cy="974854"/>
          </a:xfrm>
        </p:spPr>
        <p:txBody>
          <a:bodyPr/>
          <a:lstStyle/>
          <a:p>
            <a:r>
              <a:rPr lang="en-US" dirty="0">
                <a:solidFill>
                  <a:srgbClr val="005166"/>
                </a:solidFill>
              </a:rPr>
              <a:t>About </a:t>
            </a:r>
            <a:r>
              <a:rPr lang="en-US" dirty="0" err="1">
                <a:solidFill>
                  <a:srgbClr val="005166"/>
                </a:solidFill>
              </a:rPr>
              <a:t>CenHTRO</a:t>
            </a:r>
            <a:endParaRPr lang="en-US" dirty="0">
              <a:solidFill>
                <a:srgbClr val="005166"/>
              </a:solidFill>
            </a:endParaRPr>
          </a:p>
        </p:txBody>
      </p:sp>
      <p:sp>
        <p:nvSpPr>
          <p:cNvPr id="3" name="Text Placeholder 2">
            <a:extLst>
              <a:ext uri="{FF2B5EF4-FFF2-40B4-BE49-F238E27FC236}">
                <a16:creationId xmlns:a16="http://schemas.microsoft.com/office/drawing/2014/main" id="{4ED78472-8C91-2752-7148-D0367D9D6637}"/>
              </a:ext>
            </a:extLst>
          </p:cNvPr>
          <p:cNvSpPr>
            <a:spLocks noGrp="1"/>
          </p:cNvSpPr>
          <p:nvPr>
            <p:ph type="body" idx="1"/>
          </p:nvPr>
        </p:nvSpPr>
        <p:spPr>
          <a:xfrm>
            <a:off x="838200" y="1304672"/>
            <a:ext cx="4064000" cy="4664471"/>
          </a:xfrm>
        </p:spPr>
        <p:txBody>
          <a:bodyPr>
            <a:normAutofit/>
          </a:bodyPr>
          <a:lstStyle/>
          <a:p>
            <a:pPr>
              <a:lnSpc>
                <a:spcPct val="124000"/>
              </a:lnSpc>
              <a:spcBef>
                <a:spcPts val="0"/>
              </a:spcBef>
            </a:pPr>
            <a:r>
              <a:rPr lang="en-US" sz="1800" b="1" dirty="0">
                <a:solidFill>
                  <a:srgbClr val="005166"/>
                </a:solidFill>
                <a:latin typeface="Calibri" panose="020F0502020204030204" pitchFamily="34" charset="0"/>
                <a:cs typeface="Calibri" panose="020F0502020204030204" pitchFamily="34" charset="0"/>
              </a:rPr>
              <a:t>What:</a:t>
            </a:r>
            <a:r>
              <a:rPr lang="en-US" sz="1800" dirty="0">
                <a:solidFill>
                  <a:srgbClr val="005166"/>
                </a:solidFill>
                <a:latin typeface="Calibri" panose="020F0502020204030204" pitchFamily="34" charset="0"/>
                <a:cs typeface="Calibri" panose="020F0502020204030204" pitchFamily="34" charset="0"/>
              </a:rPr>
              <a:t> </a:t>
            </a:r>
            <a:r>
              <a:rPr lang="en-US" sz="1800" b="0" dirty="0">
                <a:solidFill>
                  <a:schemeClr val="tx1"/>
                </a:solidFill>
                <a:latin typeface="Calibri" panose="020F0502020204030204" pitchFamily="34" charset="0"/>
                <a:cs typeface="Calibri" panose="020F0502020204030204" pitchFamily="34" charset="0"/>
              </a:rPr>
              <a:t>Center on Human Trafficking Research and Outreach </a:t>
            </a:r>
          </a:p>
          <a:p>
            <a:pPr>
              <a:lnSpc>
                <a:spcPct val="124000"/>
              </a:lnSpc>
              <a:spcBef>
                <a:spcPts val="0"/>
              </a:spcBef>
            </a:pPr>
            <a:r>
              <a:rPr lang="en-US" sz="1800" b="1" dirty="0">
                <a:solidFill>
                  <a:srgbClr val="005166"/>
                </a:solidFill>
                <a:latin typeface="Calibri" panose="020F0502020204030204" pitchFamily="34" charset="0"/>
                <a:cs typeface="Calibri" panose="020F0502020204030204" pitchFamily="34" charset="0"/>
              </a:rPr>
              <a:t>Where: </a:t>
            </a:r>
            <a:r>
              <a:rPr lang="en-US" sz="1800" b="0" dirty="0">
                <a:solidFill>
                  <a:schemeClr val="tx1"/>
                </a:solidFill>
                <a:latin typeface="Calibri" panose="020F0502020204030204" pitchFamily="34" charset="0"/>
                <a:cs typeface="Calibri" panose="020F0502020204030204" pitchFamily="34" charset="0"/>
              </a:rPr>
              <a:t>School of Social Work, University of Georgia</a:t>
            </a:r>
          </a:p>
          <a:p>
            <a:pPr>
              <a:lnSpc>
                <a:spcPct val="124000"/>
              </a:lnSpc>
              <a:spcBef>
                <a:spcPts val="0"/>
              </a:spcBef>
            </a:pPr>
            <a:r>
              <a:rPr lang="en-US" sz="1800" b="1" dirty="0">
                <a:solidFill>
                  <a:srgbClr val="005166"/>
                </a:solidFill>
                <a:latin typeface="Calibri" panose="020F0502020204030204" pitchFamily="34" charset="0"/>
                <a:cs typeface="Calibri" panose="020F0502020204030204" pitchFamily="34" charset="0"/>
              </a:rPr>
              <a:t>When:</a:t>
            </a:r>
            <a:r>
              <a:rPr lang="en-US" sz="1800" dirty="0">
                <a:solidFill>
                  <a:srgbClr val="0070C0"/>
                </a:solidFill>
                <a:latin typeface="Calibri" panose="020F0502020204030204" pitchFamily="34" charset="0"/>
                <a:cs typeface="Calibri" panose="020F0502020204030204" pitchFamily="34" charset="0"/>
              </a:rPr>
              <a:t> </a:t>
            </a:r>
            <a:r>
              <a:rPr lang="en-US" sz="1800" b="0" dirty="0">
                <a:solidFill>
                  <a:schemeClr val="tx1"/>
                </a:solidFill>
                <a:latin typeface="Calibri" panose="020F0502020204030204" pitchFamily="34" charset="0"/>
                <a:cs typeface="Calibri" panose="020F0502020204030204" pitchFamily="34" charset="0"/>
              </a:rPr>
              <a:t>Founded in 2021</a:t>
            </a:r>
          </a:p>
          <a:p>
            <a:pPr>
              <a:lnSpc>
                <a:spcPct val="124000"/>
              </a:lnSpc>
              <a:spcBef>
                <a:spcPts val="0"/>
              </a:spcBef>
            </a:pPr>
            <a:r>
              <a:rPr lang="en-US" sz="1800" b="1" dirty="0">
                <a:solidFill>
                  <a:srgbClr val="005166"/>
                </a:solidFill>
                <a:latin typeface="Calibri" panose="020F0502020204030204" pitchFamily="34" charset="0"/>
                <a:cs typeface="Calibri" panose="020F0502020204030204" pitchFamily="34" charset="0"/>
              </a:rPr>
              <a:t>Who:</a:t>
            </a:r>
            <a:r>
              <a:rPr lang="en-US" sz="1800" dirty="0">
                <a:solidFill>
                  <a:schemeClr val="tx1"/>
                </a:solidFill>
                <a:latin typeface="Calibri" panose="020F0502020204030204" pitchFamily="34" charset="0"/>
                <a:cs typeface="Calibri" panose="020F0502020204030204" pitchFamily="34" charset="0"/>
              </a:rPr>
              <a:t> </a:t>
            </a:r>
            <a:r>
              <a:rPr lang="en-US" sz="1800" b="0" dirty="0">
                <a:solidFill>
                  <a:schemeClr val="tx1"/>
                </a:solidFill>
                <a:latin typeface="Calibri" panose="020F0502020204030204" pitchFamily="34" charset="0"/>
                <a:cs typeface="Calibri" panose="020F0502020204030204" pitchFamily="34" charset="0"/>
              </a:rPr>
              <a:t>Founded by Dr. David </a:t>
            </a:r>
            <a:r>
              <a:rPr lang="en-US" sz="1800" b="0" dirty="0" err="1">
                <a:solidFill>
                  <a:schemeClr val="tx1"/>
                </a:solidFill>
                <a:latin typeface="Calibri" panose="020F0502020204030204" pitchFamily="34" charset="0"/>
                <a:cs typeface="Calibri" panose="020F0502020204030204" pitchFamily="34" charset="0"/>
              </a:rPr>
              <a:t>Okech</a:t>
            </a:r>
            <a:r>
              <a:rPr lang="en-US" sz="1800" b="0" dirty="0">
                <a:solidFill>
                  <a:schemeClr val="tx1"/>
                </a:solidFill>
                <a:latin typeface="Calibri" panose="020F0502020204030204" pitchFamily="34" charset="0"/>
                <a:cs typeface="Calibri" panose="020F0502020204030204" pitchFamily="34" charset="0"/>
              </a:rPr>
              <a:t> (Professor, School of Social Work, Director, </a:t>
            </a:r>
            <a:r>
              <a:rPr lang="en-US" sz="1800" b="0" dirty="0" err="1">
                <a:solidFill>
                  <a:schemeClr val="tx1"/>
                </a:solidFill>
                <a:latin typeface="Calibri" panose="020F0502020204030204" pitchFamily="34" charset="0"/>
                <a:cs typeface="Calibri" panose="020F0502020204030204" pitchFamily="34" charset="0"/>
              </a:rPr>
              <a:t>CenHTRO</a:t>
            </a:r>
            <a:r>
              <a:rPr lang="en-US" sz="1800" b="0" dirty="0">
                <a:solidFill>
                  <a:schemeClr val="tx1"/>
                </a:solidFill>
                <a:latin typeface="Calibri" panose="020F0502020204030204" pitchFamily="34" charset="0"/>
                <a:cs typeface="Calibri" panose="020F0502020204030204" pitchFamily="34" charset="0"/>
              </a:rPr>
              <a:t> and PRIF)</a:t>
            </a:r>
          </a:p>
          <a:p>
            <a:pPr>
              <a:lnSpc>
                <a:spcPct val="124000"/>
              </a:lnSpc>
              <a:spcBef>
                <a:spcPts val="0"/>
              </a:spcBef>
            </a:pPr>
            <a:r>
              <a:rPr lang="en-US" sz="1800" b="1" dirty="0">
                <a:solidFill>
                  <a:srgbClr val="005166"/>
                </a:solidFill>
                <a:latin typeface="Calibri" panose="020F0502020204030204" pitchFamily="34" charset="0"/>
                <a:cs typeface="Calibri" panose="020F0502020204030204" pitchFamily="34" charset="0"/>
              </a:rPr>
              <a:t>GENERAL INQUIRIES: </a:t>
            </a:r>
            <a:r>
              <a:rPr lang="en-US" sz="1800" b="1" dirty="0" err="1">
                <a:solidFill>
                  <a:srgbClr val="005166"/>
                </a:solidFill>
                <a:latin typeface="Calibri" panose="020F0502020204030204" pitchFamily="34" charset="0"/>
                <a:cs typeface="Calibri" panose="020F0502020204030204" pitchFamily="34" charset="0"/>
              </a:rPr>
              <a:t>cenhtro@uga.edu</a:t>
            </a:r>
            <a:endParaRPr lang="en-US" sz="1800" b="1" dirty="0">
              <a:solidFill>
                <a:srgbClr val="005166"/>
              </a:solidFill>
              <a:latin typeface="Calibri" panose="020F0502020204030204" pitchFamily="34" charset="0"/>
              <a:cs typeface="Calibri" panose="020F0502020204030204" pitchFamily="34" charset="0"/>
            </a:endParaRPr>
          </a:p>
          <a:p>
            <a:pPr marL="114300" indent="0">
              <a:lnSpc>
                <a:spcPct val="124000"/>
              </a:lnSpc>
              <a:spcBef>
                <a:spcPts val="0"/>
              </a:spcBef>
              <a:buNone/>
            </a:pPr>
            <a:r>
              <a:rPr lang="en-US" sz="1800" b="1" dirty="0">
                <a:solidFill>
                  <a:srgbClr val="005166"/>
                </a:solidFill>
                <a:latin typeface="Calibri" panose="020F0502020204030204" pitchFamily="34" charset="0"/>
                <a:cs typeface="Calibri" panose="020F0502020204030204" pitchFamily="34" charset="0"/>
              </a:rPr>
              <a:t>       (706) 542-0067</a:t>
            </a:r>
          </a:p>
          <a:p>
            <a:pPr>
              <a:lnSpc>
                <a:spcPct val="124000"/>
              </a:lnSpc>
              <a:spcBef>
                <a:spcPts val="0"/>
              </a:spcBef>
            </a:pPr>
            <a:endParaRPr lang="en-US" sz="1800" b="0" dirty="0">
              <a:solidFill>
                <a:schemeClr val="tx1"/>
              </a:solidFill>
              <a:latin typeface="Calibri" panose="020F0502020204030204" pitchFamily="34" charset="0"/>
              <a:cs typeface="Calibri" panose="020F0502020204030204" pitchFamily="34" charset="0"/>
            </a:endParaRPr>
          </a:p>
        </p:txBody>
      </p:sp>
      <p:pic>
        <p:nvPicPr>
          <p:cNvPr id="4" name="Picture 3" descr="A qr code on a white background&#10;&#10;Description automatically generated">
            <a:extLst>
              <a:ext uri="{FF2B5EF4-FFF2-40B4-BE49-F238E27FC236}">
                <a16:creationId xmlns:a16="http://schemas.microsoft.com/office/drawing/2014/main" id="{37B34DE2-2433-76C4-ACEC-D6E41146C7D7}"/>
              </a:ext>
            </a:extLst>
          </p:cNvPr>
          <p:cNvPicPr>
            <a:picLocks noChangeAspect="1"/>
          </p:cNvPicPr>
          <p:nvPr/>
        </p:nvPicPr>
        <p:blipFill>
          <a:blip r:embed="rId3"/>
          <a:stretch>
            <a:fillRect/>
          </a:stretch>
        </p:blipFill>
        <p:spPr>
          <a:xfrm>
            <a:off x="1722788" y="5220051"/>
            <a:ext cx="1642712" cy="1642712"/>
          </a:xfrm>
          <a:prstGeom prst="rect">
            <a:avLst/>
          </a:prstGeom>
        </p:spPr>
      </p:pic>
      <p:sp>
        <p:nvSpPr>
          <p:cNvPr id="5" name="Text Placeholder 1">
            <a:extLst>
              <a:ext uri="{FF2B5EF4-FFF2-40B4-BE49-F238E27FC236}">
                <a16:creationId xmlns:a16="http://schemas.microsoft.com/office/drawing/2014/main" id="{7C555935-6A56-AAF8-6FAA-29ACF1B0D1A6}"/>
              </a:ext>
            </a:extLst>
          </p:cNvPr>
          <p:cNvSpPr txBox="1">
            <a:spLocks/>
          </p:cNvSpPr>
          <p:nvPr/>
        </p:nvSpPr>
        <p:spPr>
          <a:xfrm>
            <a:off x="7163027" y="1055292"/>
            <a:ext cx="2990558" cy="457200"/>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sz="2400" dirty="0" err="1">
                <a:solidFill>
                  <a:srgbClr val="BA0D2E"/>
                </a:solidFill>
                <a:highlight>
                  <a:srgbClr val="FFFFFF"/>
                </a:highlight>
                <a:latin typeface="Merriweather"/>
                <a:ea typeface="Merriweather"/>
                <a:cs typeface="Merriweather"/>
                <a:sym typeface="Merriweather"/>
              </a:rPr>
              <a:t>CenHTRO</a:t>
            </a:r>
            <a:r>
              <a:rPr lang="en-US" sz="2400" dirty="0">
                <a:solidFill>
                  <a:srgbClr val="BA0D2E"/>
                </a:solidFill>
                <a:highlight>
                  <a:srgbClr val="FFFFFF"/>
                </a:highlight>
                <a:latin typeface="Merriweather"/>
                <a:ea typeface="Merriweather"/>
                <a:cs typeface="Merriweather"/>
                <a:sym typeface="Merriweather"/>
              </a:rPr>
              <a:t> Reports</a:t>
            </a:r>
            <a:endParaRPr lang="en-US" dirty="0">
              <a:latin typeface="Merriweather" pitchFamily="2" charset="77"/>
            </a:endParaRPr>
          </a:p>
        </p:txBody>
      </p:sp>
      <p:sp>
        <p:nvSpPr>
          <p:cNvPr id="6" name="Text Placeholder 3">
            <a:extLst>
              <a:ext uri="{FF2B5EF4-FFF2-40B4-BE49-F238E27FC236}">
                <a16:creationId xmlns:a16="http://schemas.microsoft.com/office/drawing/2014/main" id="{59D33E63-E737-EA50-4EF2-AE5EE1567DAE}"/>
              </a:ext>
            </a:extLst>
          </p:cNvPr>
          <p:cNvSpPr txBox="1">
            <a:spLocks/>
          </p:cNvSpPr>
          <p:nvPr/>
        </p:nvSpPr>
        <p:spPr>
          <a:xfrm>
            <a:off x="5724118" y="3267166"/>
            <a:ext cx="6401034" cy="82391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00" dirty="0">
                <a:solidFill>
                  <a:srgbClr val="C00000"/>
                </a:solidFill>
                <a:latin typeface="Georgia" panose="02040502050405020303" pitchFamily="18" charset="0"/>
              </a:rPr>
              <a:t>Prevalence reduction innovation forum (PRIF)</a:t>
            </a:r>
          </a:p>
        </p:txBody>
      </p:sp>
      <p:pic>
        <p:nvPicPr>
          <p:cNvPr id="7" name="Picture 6" descr="A group of people standing in front of a fence&#10;&#10;Description automatically generated">
            <a:extLst>
              <a:ext uri="{FF2B5EF4-FFF2-40B4-BE49-F238E27FC236}">
                <a16:creationId xmlns:a16="http://schemas.microsoft.com/office/drawing/2014/main" id="{82B7A484-F706-7108-2682-83BAC1C23FF9}"/>
              </a:ext>
            </a:extLst>
          </p:cNvPr>
          <p:cNvPicPr>
            <a:picLocks noChangeAspect="1"/>
          </p:cNvPicPr>
          <p:nvPr/>
        </p:nvPicPr>
        <p:blipFill>
          <a:blip r:embed="rId4"/>
          <a:stretch>
            <a:fillRect/>
          </a:stretch>
        </p:blipFill>
        <p:spPr>
          <a:xfrm>
            <a:off x="6511655" y="3755935"/>
            <a:ext cx="4476212" cy="1186196"/>
          </a:xfrm>
          <a:prstGeom prst="rect">
            <a:avLst/>
          </a:prstGeom>
        </p:spPr>
      </p:pic>
      <p:pic>
        <p:nvPicPr>
          <p:cNvPr id="8" name="Picture 7" descr="A child carrying a bucket on his head&#10;&#10;Description automatically generated">
            <a:extLst>
              <a:ext uri="{FF2B5EF4-FFF2-40B4-BE49-F238E27FC236}">
                <a16:creationId xmlns:a16="http://schemas.microsoft.com/office/drawing/2014/main" id="{B165B0B1-7C10-287A-7013-B19878DC15E1}"/>
              </a:ext>
            </a:extLst>
          </p:cNvPr>
          <p:cNvPicPr>
            <a:picLocks noChangeAspect="1"/>
          </p:cNvPicPr>
          <p:nvPr/>
        </p:nvPicPr>
        <p:blipFill>
          <a:blip r:embed="rId5"/>
          <a:stretch>
            <a:fillRect/>
          </a:stretch>
        </p:blipFill>
        <p:spPr>
          <a:xfrm>
            <a:off x="7399222" y="1642918"/>
            <a:ext cx="1166863" cy="1500789"/>
          </a:xfrm>
          <a:prstGeom prst="rect">
            <a:avLst/>
          </a:prstGeom>
        </p:spPr>
      </p:pic>
      <p:pic>
        <p:nvPicPr>
          <p:cNvPr id="9" name="Picture 8" descr="Text&#10;&#10;Description automatically generated">
            <a:extLst>
              <a:ext uri="{FF2B5EF4-FFF2-40B4-BE49-F238E27FC236}">
                <a16:creationId xmlns:a16="http://schemas.microsoft.com/office/drawing/2014/main" id="{5F8E31A9-05C0-70FC-05BE-E34107614C1F}"/>
              </a:ext>
            </a:extLst>
          </p:cNvPr>
          <p:cNvPicPr>
            <a:picLocks noChangeAspect="1"/>
          </p:cNvPicPr>
          <p:nvPr/>
        </p:nvPicPr>
        <p:blipFill rotWithShape="1">
          <a:blip r:embed="rId6"/>
          <a:srcRect t="1" b="490"/>
          <a:stretch/>
        </p:blipFill>
        <p:spPr>
          <a:xfrm>
            <a:off x="5850021" y="1618854"/>
            <a:ext cx="1323268" cy="1471264"/>
          </a:xfrm>
          <a:prstGeom prst="rect">
            <a:avLst/>
          </a:prstGeom>
        </p:spPr>
      </p:pic>
      <p:pic>
        <p:nvPicPr>
          <p:cNvPr id="10" name="Picture 9" descr="A poster of a hut in a desert&#10;&#10;Description automatically generated">
            <a:extLst>
              <a:ext uri="{FF2B5EF4-FFF2-40B4-BE49-F238E27FC236}">
                <a16:creationId xmlns:a16="http://schemas.microsoft.com/office/drawing/2014/main" id="{25C7FD48-86D2-75F8-147A-F77D20B5976B}"/>
              </a:ext>
            </a:extLst>
          </p:cNvPr>
          <p:cNvPicPr>
            <a:picLocks noChangeAspect="1"/>
          </p:cNvPicPr>
          <p:nvPr/>
        </p:nvPicPr>
        <p:blipFill>
          <a:blip r:embed="rId7"/>
          <a:stretch>
            <a:fillRect/>
          </a:stretch>
        </p:blipFill>
        <p:spPr>
          <a:xfrm>
            <a:off x="10219154" y="1651297"/>
            <a:ext cx="1167195" cy="1491624"/>
          </a:xfrm>
          <a:prstGeom prst="rect">
            <a:avLst/>
          </a:prstGeom>
        </p:spPr>
      </p:pic>
      <p:pic>
        <p:nvPicPr>
          <p:cNvPr id="11" name="Picture 10" descr="A house with trees in the back&#10;&#10;Description automatically generated with low confidence">
            <a:extLst>
              <a:ext uri="{FF2B5EF4-FFF2-40B4-BE49-F238E27FC236}">
                <a16:creationId xmlns:a16="http://schemas.microsoft.com/office/drawing/2014/main" id="{20D15768-4A88-FB8A-542B-0BB06262511A}"/>
              </a:ext>
            </a:extLst>
          </p:cNvPr>
          <p:cNvPicPr>
            <a:picLocks noChangeAspect="1"/>
          </p:cNvPicPr>
          <p:nvPr/>
        </p:nvPicPr>
        <p:blipFill>
          <a:blip r:embed="rId8"/>
          <a:stretch>
            <a:fillRect/>
          </a:stretch>
        </p:blipFill>
        <p:spPr>
          <a:xfrm>
            <a:off x="8810335" y="1651297"/>
            <a:ext cx="1164569" cy="1488267"/>
          </a:xfrm>
          <a:prstGeom prst="rect">
            <a:avLst/>
          </a:prstGeom>
        </p:spPr>
      </p:pic>
      <p:sp>
        <p:nvSpPr>
          <p:cNvPr id="12" name="TextBox 11">
            <a:extLst>
              <a:ext uri="{FF2B5EF4-FFF2-40B4-BE49-F238E27FC236}">
                <a16:creationId xmlns:a16="http://schemas.microsoft.com/office/drawing/2014/main" id="{C82BDCE7-3C9A-9230-5286-2F96D04B3810}"/>
              </a:ext>
            </a:extLst>
          </p:cNvPr>
          <p:cNvSpPr txBox="1"/>
          <p:nvPr/>
        </p:nvSpPr>
        <p:spPr>
          <a:xfrm>
            <a:off x="5688658" y="5141496"/>
            <a:ext cx="6067258" cy="954107"/>
          </a:xfrm>
          <a:prstGeom prst="rect">
            <a:avLst/>
          </a:prstGeom>
          <a:noFill/>
        </p:spPr>
        <p:txBody>
          <a:bodyPr wrap="square">
            <a:spAutoFit/>
          </a:bodyPr>
          <a:lstStyle/>
          <a:p>
            <a:r>
              <a:rPr lang="en-US" u="none" strike="noStrike" dirty="0">
                <a:solidFill>
                  <a:srgbClr val="212121"/>
                </a:solidFill>
                <a:effectLst/>
                <a:latin typeface="Merriweather Light" pitchFamily="2" charset="77"/>
              </a:rPr>
              <a:t>This research was funded by a grant from the United States Department of State SSJTIP18CA0015. The opinions, findings and conclusions stated herein are those of the author[s] and do not necessarily reflect those of the United States Department of State.</a:t>
            </a:r>
            <a:endParaRPr lang="en-US" dirty="0">
              <a:latin typeface="Merriweather Light" pitchFamily="2" charset="77"/>
            </a:endParaRPr>
          </a:p>
        </p:txBody>
      </p:sp>
      <p:pic>
        <p:nvPicPr>
          <p:cNvPr id="13" name="Google Shape;89;p1" descr="A picture containing diagram&#10;&#10;Description automatically generated">
            <a:extLst>
              <a:ext uri="{FF2B5EF4-FFF2-40B4-BE49-F238E27FC236}">
                <a16:creationId xmlns:a16="http://schemas.microsoft.com/office/drawing/2014/main" id="{5AA2078E-80E5-3319-BD01-E0A76FDCDF0D}"/>
              </a:ext>
            </a:extLst>
          </p:cNvPr>
          <p:cNvPicPr preferRelativeResize="0"/>
          <p:nvPr/>
        </p:nvPicPr>
        <p:blipFill rotWithShape="1">
          <a:blip r:embed="rId9">
            <a:alphaModFix/>
          </a:blip>
          <a:srcRect/>
          <a:stretch/>
        </p:blipFill>
        <p:spPr>
          <a:xfrm>
            <a:off x="10491370" y="127000"/>
            <a:ext cx="1475853" cy="1163090"/>
          </a:xfrm>
          <a:prstGeom prst="rect">
            <a:avLst/>
          </a:prstGeom>
          <a:noFill/>
          <a:ln>
            <a:noFill/>
          </a:ln>
        </p:spPr>
      </p:pic>
      <p:sp>
        <p:nvSpPr>
          <p:cNvPr id="17" name="Slide Number Placeholder 16">
            <a:extLst>
              <a:ext uri="{FF2B5EF4-FFF2-40B4-BE49-F238E27FC236}">
                <a16:creationId xmlns:a16="http://schemas.microsoft.com/office/drawing/2014/main" id="{AAB40039-A323-8C3A-872C-D67AB31659D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Tree>
    <p:extLst>
      <p:ext uri="{BB962C8B-B14F-4D97-AF65-F5344CB8AC3E}">
        <p14:creationId xmlns:p14="http://schemas.microsoft.com/office/powerpoint/2010/main" val="1868388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C8A42-5D89-6BCC-559A-CBB62CAB3BCA}"/>
              </a:ext>
            </a:extLst>
          </p:cNvPr>
          <p:cNvSpPr>
            <a:spLocks noGrp="1"/>
          </p:cNvSpPr>
          <p:nvPr>
            <p:ph idx="1"/>
          </p:nvPr>
        </p:nvSpPr>
        <p:spPr>
          <a:xfrm>
            <a:off x="287866" y="823874"/>
            <a:ext cx="11517896" cy="5576926"/>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3E17CD7-F0AF-A649-8D30-1A534062AE30}"/>
              </a:ext>
            </a:extLst>
          </p:cNvPr>
          <p:cNvSpPr>
            <a:spLocks noGrp="1"/>
          </p:cNvSpPr>
          <p:nvPr>
            <p:ph type="sldNum" sz="quarter" idx="12"/>
          </p:nvPr>
        </p:nvSpPr>
        <p:spPr/>
        <p:txBody>
          <a:bodyPr/>
          <a:lstStyle/>
          <a:p>
            <a:fld id="{9694CAA3-6CCB-0D46-87FF-2A339440C04E}" type="slidenum">
              <a:rPr lang="en-US" smtClean="0"/>
              <a:t>3</a:t>
            </a:fld>
            <a:endParaRPr lang="en-US"/>
          </a:p>
        </p:txBody>
      </p:sp>
      <p:sp>
        <p:nvSpPr>
          <p:cNvPr id="6" name="Rectangle 5">
            <a:extLst>
              <a:ext uri="{FF2B5EF4-FFF2-40B4-BE49-F238E27FC236}">
                <a16:creationId xmlns:a16="http://schemas.microsoft.com/office/drawing/2014/main" id="{E51A1848-0BA3-425D-124C-AC0B26424451}"/>
              </a:ext>
            </a:extLst>
          </p:cNvPr>
          <p:cNvSpPr/>
          <p:nvPr/>
        </p:nvSpPr>
        <p:spPr>
          <a:xfrm>
            <a:off x="0" y="0"/>
            <a:ext cx="6096000" cy="4910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Background</a:t>
            </a:r>
          </a:p>
        </p:txBody>
      </p:sp>
      <p:sp>
        <p:nvSpPr>
          <p:cNvPr id="7" name="Rectangle 6">
            <a:extLst>
              <a:ext uri="{FF2B5EF4-FFF2-40B4-BE49-F238E27FC236}">
                <a16:creationId xmlns:a16="http://schemas.microsoft.com/office/drawing/2014/main" id="{0A361524-D5F4-EC4C-404D-67F730CBA719}"/>
              </a:ext>
            </a:extLst>
          </p:cNvPr>
          <p:cNvSpPr/>
          <p:nvPr/>
        </p:nvSpPr>
        <p:spPr>
          <a:xfrm>
            <a:off x="6096000" y="0"/>
            <a:ext cx="6096000" cy="4910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a:extLst>
              <a:ext uri="{FF2B5EF4-FFF2-40B4-BE49-F238E27FC236}">
                <a16:creationId xmlns:a16="http://schemas.microsoft.com/office/drawing/2014/main" id="{77E7072A-ADC7-1E73-E3CE-947489668CF6}"/>
              </a:ext>
            </a:extLst>
          </p:cNvPr>
          <p:cNvSpPr txBox="1"/>
          <p:nvPr/>
        </p:nvSpPr>
        <p:spPr>
          <a:xfrm>
            <a:off x="287866" y="516514"/>
            <a:ext cx="11517896" cy="5632311"/>
          </a:xfrm>
          <a:prstGeom prst="rect">
            <a:avLst/>
          </a:prstGeom>
          <a:noFill/>
        </p:spPr>
        <p:txBody>
          <a:bodyPr wrap="square" rtlCol="0">
            <a:spAutoFit/>
          </a:bodyPr>
          <a:lstStyle/>
          <a:p>
            <a:r>
              <a:rPr lang="en-US" sz="2400" b="1" u="sng" dirty="0">
                <a:solidFill>
                  <a:srgbClr val="000000"/>
                </a:solidFill>
                <a:latin typeface="Times New Roman" panose="02020603050405020304" pitchFamily="18" charset="0"/>
                <a:ea typeface="Times New Roman" panose="02020603050405020304" pitchFamily="18" charset="0"/>
              </a:rPr>
              <a:t>Human Trafficking</a:t>
            </a:r>
          </a:p>
          <a:p>
            <a:pPr marL="342900" indent="-342900">
              <a:buFont typeface="Arial" panose="020B0604020202020204" pitchFamily="34" charset="0"/>
              <a:buChar char="•"/>
            </a:pPr>
            <a:r>
              <a:rPr lang="en-US" sz="2400" dirty="0">
                <a:solidFill>
                  <a:srgbClr val="000000"/>
                </a:solidFill>
                <a:latin typeface="Times New Roman" panose="02020603050405020304" pitchFamily="18" charset="0"/>
                <a:ea typeface="Times New Roman" panose="02020603050405020304" pitchFamily="18" charset="0"/>
              </a:rPr>
              <a:t>Human trafficking (HT), which involves the exploitation of a person for labor, services, commercial sex, is the second or third human crime industry in the world with an estimate of 40 million victims in 2016 in the globe (International </a:t>
            </a:r>
            <a:r>
              <a:rPr lang="en-US" sz="2400" dirty="0" err="1">
                <a:solidFill>
                  <a:srgbClr val="000000"/>
                </a:solidFill>
                <a:latin typeface="Times New Roman" panose="02020603050405020304" pitchFamily="18" charset="0"/>
                <a:ea typeface="Times New Roman" panose="02020603050405020304" pitchFamily="18" charset="0"/>
              </a:rPr>
              <a:t>Labour</a:t>
            </a:r>
            <a:r>
              <a:rPr lang="en-US" sz="2400" dirty="0">
                <a:solidFill>
                  <a:srgbClr val="000000"/>
                </a:solidFill>
                <a:latin typeface="Times New Roman" panose="02020603050405020304" pitchFamily="18" charset="0"/>
                <a:ea typeface="Times New Roman" panose="02020603050405020304" pitchFamily="18" charset="0"/>
              </a:rPr>
              <a:t> Organization, 2017).</a:t>
            </a:r>
          </a:p>
          <a:p>
            <a:endParaRPr lang="en-US" sz="2400" dirty="0">
              <a:solidFill>
                <a:srgbClr val="000000"/>
              </a:solidFill>
              <a:effectLst/>
              <a:latin typeface="Times New Roman" panose="02020603050405020304" pitchFamily="18" charset="0"/>
              <a:ea typeface="Times New Roman" panose="02020603050405020304" pitchFamily="18" charset="0"/>
            </a:endParaRPr>
          </a:p>
          <a:p>
            <a:r>
              <a:rPr lang="en-US" sz="2400" b="1" u="sng" dirty="0">
                <a:solidFill>
                  <a:srgbClr val="000000"/>
                </a:solidFill>
                <a:latin typeface="Times New Roman" panose="02020603050405020304" pitchFamily="18" charset="0"/>
                <a:ea typeface="Times New Roman" panose="02020603050405020304" pitchFamily="18" charset="0"/>
              </a:rPr>
              <a:t>Child </a:t>
            </a:r>
            <a:r>
              <a:rPr lang="en-US" sz="2400" b="1" u="sng" dirty="0" err="1">
                <a:solidFill>
                  <a:srgbClr val="000000"/>
                </a:solidFill>
                <a:latin typeface="Times New Roman" panose="02020603050405020304" pitchFamily="18" charset="0"/>
                <a:ea typeface="Times New Roman" panose="02020603050405020304" pitchFamily="18" charset="0"/>
              </a:rPr>
              <a:t>Traffcking</a:t>
            </a:r>
            <a:r>
              <a:rPr lang="en-US" sz="2400" b="1" u="sng" dirty="0">
                <a:solidFill>
                  <a:srgbClr val="000000"/>
                </a:solidFill>
                <a:latin typeface="Times New Roman" panose="02020603050405020304" pitchFamily="18" charset="0"/>
                <a:ea typeface="Times New Roman" panose="02020603050405020304" pitchFamily="18" charset="0"/>
              </a:rPr>
              <a:t> in Sierra Leone</a:t>
            </a:r>
            <a:endParaRPr lang="en-US" sz="2400" b="1" u="sng" dirty="0">
              <a:solidFill>
                <a:srgbClr val="000000"/>
              </a:solidFill>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US" sz="2400" dirty="0">
                <a:solidFill>
                  <a:srgbClr val="000000"/>
                </a:solidFill>
                <a:effectLst/>
                <a:latin typeface="Times New Roman" panose="02020603050405020304" pitchFamily="18" charset="0"/>
                <a:ea typeface="DengXian" panose="02010600030101010101" pitchFamily="2" charset="-122"/>
              </a:rPr>
              <a:t>The Center on Human Trafficking Research &amp; Outreach (</a:t>
            </a:r>
            <a:r>
              <a:rPr lang="en-US" sz="2400" dirty="0" err="1">
                <a:solidFill>
                  <a:srgbClr val="000000"/>
                </a:solidFill>
                <a:effectLst/>
                <a:latin typeface="Times New Roman" panose="02020603050405020304" pitchFamily="18" charset="0"/>
                <a:ea typeface="DengXian" panose="02010600030101010101" pitchFamily="2" charset="-122"/>
              </a:rPr>
              <a:t>CenHTRO</a:t>
            </a:r>
            <a:r>
              <a:rPr lang="en-US" sz="2400" dirty="0">
                <a:solidFill>
                  <a:srgbClr val="000000"/>
                </a:solidFill>
                <a:effectLst/>
                <a:latin typeface="Times New Roman" panose="02020603050405020304" pitchFamily="18" charset="0"/>
                <a:ea typeface="DengXian" panose="02010600030101010101" pitchFamily="2" charset="-122"/>
              </a:rPr>
              <a:t>) team at the University of Georgia, funded by the US Department of State</a:t>
            </a:r>
            <a:r>
              <a:rPr lang="en-US" sz="2400" dirty="0">
                <a:solidFill>
                  <a:srgbClr val="000000"/>
                </a:solidFill>
                <a:latin typeface="Times New Roman" panose="02020603050405020304" pitchFamily="18" charset="0"/>
                <a:ea typeface="DengXian" panose="02010600030101010101" pitchFamily="2" charset="-122"/>
              </a:rPr>
              <a:t>,</a:t>
            </a:r>
            <a:r>
              <a:rPr lang="en-US" sz="2400" dirty="0">
                <a:solidFill>
                  <a:srgbClr val="000000"/>
                </a:solidFill>
                <a:effectLst/>
                <a:latin typeface="Times New Roman" panose="02020603050405020304" pitchFamily="18" charset="0"/>
                <a:ea typeface="DengXian" panose="02010600030101010101" pitchFamily="2" charset="-122"/>
              </a:rPr>
              <a:t> conducted the baseline study of Child trafficking (CT) for the three districts of Eastern Province of Sierra Leone in 2020 (</a:t>
            </a:r>
            <a:r>
              <a:rPr lang="en-US" sz="2400" dirty="0" err="1">
                <a:solidFill>
                  <a:srgbClr val="000000"/>
                </a:solidFill>
                <a:effectLst/>
                <a:latin typeface="Times New Roman" panose="02020603050405020304" pitchFamily="18" charset="0"/>
                <a:ea typeface="DengXian" panose="02010600030101010101" pitchFamily="2" charset="-122"/>
              </a:rPr>
              <a:t>Okech</a:t>
            </a:r>
            <a:r>
              <a:rPr lang="en-US" sz="2400" dirty="0">
                <a:solidFill>
                  <a:srgbClr val="000000"/>
                </a:solidFill>
                <a:effectLst/>
                <a:latin typeface="Times New Roman" panose="02020603050405020304" pitchFamily="18" charset="0"/>
                <a:ea typeface="DengXian" panose="02010600030101010101" pitchFamily="2" charset="-122"/>
              </a:rPr>
              <a:t> et al., 2021). </a:t>
            </a:r>
            <a:endParaRPr lang="en-US" sz="2400" dirty="0">
              <a:solidFill>
                <a:srgbClr val="000000"/>
              </a:solidFill>
              <a:latin typeface="Times New Roman" panose="02020603050405020304" pitchFamily="18" charset="0"/>
              <a:ea typeface="DengXian" panose="02010600030101010101" pitchFamily="2" charset="-122"/>
            </a:endParaRPr>
          </a:p>
          <a:p>
            <a:pPr marL="342900" indent="-342900">
              <a:buFont typeface="Arial" panose="020B0604020202020204" pitchFamily="34" charset="0"/>
              <a:buChar char="•"/>
            </a:pPr>
            <a:r>
              <a:rPr lang="en-US" sz="2400" dirty="0">
                <a:solidFill>
                  <a:srgbClr val="000000"/>
                </a:solidFill>
                <a:latin typeface="Times New Roman" panose="02020603050405020304" pitchFamily="18" charset="0"/>
                <a:ea typeface="DengXian" panose="02010600030101010101" pitchFamily="2" charset="-122"/>
              </a:rPr>
              <a:t>Specifically, t</a:t>
            </a:r>
            <a:r>
              <a:rPr lang="en-US" sz="2400" dirty="0">
                <a:solidFill>
                  <a:srgbClr val="000000"/>
                </a:solidFill>
                <a:effectLst/>
                <a:latin typeface="Times New Roman" panose="02020603050405020304" pitchFamily="18" charset="0"/>
                <a:ea typeface="DengXian" panose="02010600030101010101" pitchFamily="2" charset="-122"/>
              </a:rPr>
              <a:t>he prevalence of CT for the three hotspot districts of Sierra Leone were enabled through administering</a:t>
            </a:r>
            <a:r>
              <a:rPr lang="en-US" sz="2400" dirty="0">
                <a:solidFill>
                  <a:srgbClr val="000000"/>
                </a:solidFill>
                <a:effectLst/>
                <a:latin typeface="Times New Roman" panose="02020603050405020304" pitchFamily="18" charset="0"/>
                <a:ea typeface="Times New Roman" panose="02020603050405020304" pitchFamily="18" charset="0"/>
              </a:rPr>
              <a:t> on a sample of 3,070 households survey </a:t>
            </a:r>
            <a:r>
              <a:rPr lang="en-US" sz="2400" dirty="0">
                <a:solidFill>
                  <a:srgbClr val="000000"/>
                </a:solidFill>
                <a:latin typeface="Times New Roman" panose="02020603050405020304" pitchFamily="18" charset="0"/>
                <a:ea typeface="Times New Roman" panose="02020603050405020304" pitchFamily="18" charset="0"/>
              </a:rPr>
              <a:t>across </a:t>
            </a:r>
            <a:r>
              <a:rPr lang="en-US" sz="2400" dirty="0">
                <a:solidFill>
                  <a:srgbClr val="000000"/>
                </a:solidFill>
                <a:effectLst/>
                <a:latin typeface="Times New Roman" panose="02020603050405020304" pitchFamily="18" charset="0"/>
                <a:ea typeface="Times New Roman" panose="02020603050405020304" pitchFamily="18" charset="0"/>
              </a:rPr>
              <a:t>the three districts based on an </a:t>
            </a:r>
            <a:r>
              <a:rPr lang="en-US" sz="2400" dirty="0">
                <a:solidFill>
                  <a:srgbClr val="000000"/>
                </a:solidFill>
                <a:effectLst/>
                <a:latin typeface="Times New Roman" panose="02020603050405020304" pitchFamily="18" charset="0"/>
                <a:ea typeface="DengXian" panose="02010600030101010101" pitchFamily="2" charset="-122"/>
              </a:rPr>
              <a:t>equal probability selection method (which waives the need of post sample weighting</a:t>
            </a:r>
            <a:r>
              <a:rPr lang="en-US" sz="2400" dirty="0">
                <a:solidFill>
                  <a:srgbClr val="000000"/>
                </a:solidFill>
                <a:latin typeface="Times New Roman" panose="02020603050405020304" pitchFamily="18" charset="0"/>
                <a:ea typeface="DengXian" panose="02010600030101010101" pitchFamily="2" charset="-122"/>
              </a:rPr>
              <a:t>). </a:t>
            </a:r>
            <a:endParaRPr lang="en-US" sz="24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endParaRPr>
          </a:p>
          <a:p>
            <a:pPr marL="342900" indent="-342900">
              <a:buFont typeface="Arial" panose="020B0604020202020204" pitchFamily="34" charset="0"/>
              <a:buChar char="•"/>
            </a:pPr>
            <a:endParaRPr lang="en-US" sz="24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endParaRPr>
          </a:p>
        </p:txBody>
      </p:sp>
      <p:pic>
        <p:nvPicPr>
          <p:cNvPr id="13" name="Picture 12">
            <a:extLst>
              <a:ext uri="{FF2B5EF4-FFF2-40B4-BE49-F238E27FC236}">
                <a16:creationId xmlns:a16="http://schemas.microsoft.com/office/drawing/2014/main" id="{3A290FB4-9452-336E-3E0E-AF12964C98AF}"/>
              </a:ext>
            </a:extLst>
          </p:cNvPr>
          <p:cNvPicPr>
            <a:picLocks noChangeAspect="1"/>
          </p:cNvPicPr>
          <p:nvPr/>
        </p:nvPicPr>
        <p:blipFill>
          <a:blip r:embed="rId3"/>
          <a:stretch>
            <a:fillRect/>
          </a:stretch>
        </p:blipFill>
        <p:spPr>
          <a:xfrm>
            <a:off x="3943770" y="6302052"/>
            <a:ext cx="3565395" cy="40610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C3CF8D2C-FFD3-1F14-7A0D-49CD45CD5E00}"/>
              </a:ext>
            </a:extLst>
          </p:cNvPr>
          <p:cNvPicPr>
            <a:picLocks noChangeAspect="1"/>
          </p:cNvPicPr>
          <p:nvPr/>
        </p:nvPicPr>
        <p:blipFill>
          <a:blip r:embed="rId4"/>
          <a:stretch>
            <a:fillRect/>
          </a:stretch>
        </p:blipFill>
        <p:spPr>
          <a:xfrm>
            <a:off x="7619447" y="5819378"/>
            <a:ext cx="1128665" cy="1041844"/>
          </a:xfrm>
          <a:prstGeom prst="rect">
            <a:avLst/>
          </a:prstGeom>
        </p:spPr>
      </p:pic>
    </p:spTree>
    <p:extLst>
      <p:ext uri="{BB962C8B-B14F-4D97-AF65-F5344CB8AC3E}">
        <p14:creationId xmlns:p14="http://schemas.microsoft.com/office/powerpoint/2010/main" val="3978854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C8A42-5D89-6BCC-559A-CBB62CAB3BCA}"/>
              </a:ext>
            </a:extLst>
          </p:cNvPr>
          <p:cNvSpPr>
            <a:spLocks noGrp="1"/>
          </p:cNvSpPr>
          <p:nvPr>
            <p:ph idx="1"/>
          </p:nvPr>
        </p:nvSpPr>
        <p:spPr>
          <a:xfrm>
            <a:off x="287866" y="823874"/>
            <a:ext cx="11517896" cy="5576926"/>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3E17CD7-F0AF-A649-8D30-1A534062AE30}"/>
              </a:ext>
            </a:extLst>
          </p:cNvPr>
          <p:cNvSpPr>
            <a:spLocks noGrp="1"/>
          </p:cNvSpPr>
          <p:nvPr>
            <p:ph type="sldNum" sz="quarter" idx="12"/>
          </p:nvPr>
        </p:nvSpPr>
        <p:spPr/>
        <p:txBody>
          <a:bodyPr/>
          <a:lstStyle/>
          <a:p>
            <a:fld id="{9694CAA3-6CCB-0D46-87FF-2A339440C04E}" type="slidenum">
              <a:rPr lang="en-US" smtClean="0"/>
              <a:t>4</a:t>
            </a:fld>
            <a:endParaRPr lang="en-US"/>
          </a:p>
        </p:txBody>
      </p:sp>
      <p:sp>
        <p:nvSpPr>
          <p:cNvPr id="6" name="Rectangle 5">
            <a:extLst>
              <a:ext uri="{FF2B5EF4-FFF2-40B4-BE49-F238E27FC236}">
                <a16:creationId xmlns:a16="http://schemas.microsoft.com/office/drawing/2014/main" id="{E51A1848-0BA3-425D-124C-AC0B26424451}"/>
              </a:ext>
            </a:extLst>
          </p:cNvPr>
          <p:cNvSpPr/>
          <p:nvPr/>
        </p:nvSpPr>
        <p:spPr>
          <a:xfrm>
            <a:off x="0" y="0"/>
            <a:ext cx="6096000" cy="4910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Introduction</a:t>
            </a:r>
          </a:p>
        </p:txBody>
      </p:sp>
      <p:sp>
        <p:nvSpPr>
          <p:cNvPr id="7" name="Rectangle 6">
            <a:extLst>
              <a:ext uri="{FF2B5EF4-FFF2-40B4-BE49-F238E27FC236}">
                <a16:creationId xmlns:a16="http://schemas.microsoft.com/office/drawing/2014/main" id="{0A361524-D5F4-EC4C-404D-67F730CBA719}"/>
              </a:ext>
            </a:extLst>
          </p:cNvPr>
          <p:cNvSpPr/>
          <p:nvPr/>
        </p:nvSpPr>
        <p:spPr>
          <a:xfrm>
            <a:off x="6096000" y="0"/>
            <a:ext cx="6096000" cy="4910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extBox 1">
            <a:extLst>
              <a:ext uri="{FF2B5EF4-FFF2-40B4-BE49-F238E27FC236}">
                <a16:creationId xmlns:a16="http://schemas.microsoft.com/office/drawing/2014/main" id="{53A11D84-D376-7A62-FD2A-92E9C5262B26}"/>
              </a:ext>
            </a:extLst>
          </p:cNvPr>
          <p:cNvSpPr txBox="1"/>
          <p:nvPr/>
        </p:nvSpPr>
        <p:spPr>
          <a:xfrm>
            <a:off x="386238" y="823874"/>
            <a:ext cx="11419524" cy="4924425"/>
          </a:xfrm>
          <a:prstGeom prst="rect">
            <a:avLst/>
          </a:prstGeom>
          <a:noFill/>
        </p:spPr>
        <p:txBody>
          <a:bodyPr wrap="square" rtlCol="0">
            <a:spAutoFit/>
          </a:bodyPr>
          <a:lstStyle/>
          <a:p>
            <a:r>
              <a:rPr lang="en-US" sz="2400" b="1" u="sng"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District-Level Prevalence Estimation of CT in Sierra Leone</a:t>
            </a:r>
          </a:p>
          <a:p>
            <a:pPr marL="342900" indent="-342900">
              <a:buFont typeface="Arial" panose="020B0604020202020204" pitchFamily="34" charset="0"/>
              <a:buChar char="•"/>
            </a:pPr>
            <a:r>
              <a:rPr lang="en-US" sz="20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The district-level prevalence rates of CT were</a:t>
            </a:r>
            <a:r>
              <a:rPr lang="en-US" sz="2000" dirty="0">
                <a:solidFill>
                  <a:srgbClr val="000000"/>
                </a:solidFill>
                <a:effectLst/>
                <a:latin typeface="Times New Roman" panose="02020603050405020304" pitchFamily="18" charset="0"/>
                <a:ea typeface="DengXian" panose="02010600030101010101" pitchFamily="2" charset="-122"/>
              </a:rPr>
              <a:t>: </a:t>
            </a:r>
          </a:p>
          <a:p>
            <a:pPr marL="742950" lvl="1" indent="-285750">
              <a:buFont typeface="Arial" panose="020B0604020202020204" pitchFamily="34" charset="0"/>
              <a:buChar char="•"/>
            </a:pPr>
            <a:r>
              <a:rPr lang="en-US" sz="2000" dirty="0">
                <a:solidFill>
                  <a:srgbClr val="000000"/>
                </a:solidFill>
                <a:effectLst/>
                <a:latin typeface="Times New Roman" panose="02020603050405020304" pitchFamily="18" charset="0"/>
                <a:ea typeface="DengXian" panose="02010600030101010101" pitchFamily="2" charset="-122"/>
              </a:rPr>
              <a:t>26.6% (51,948) in Kenema</a:t>
            </a:r>
          </a:p>
          <a:p>
            <a:pPr marL="742950" lvl="1" indent="-285750">
              <a:buFont typeface="Arial" panose="020B0604020202020204" pitchFamily="34" charset="0"/>
              <a:buChar char="•"/>
            </a:pPr>
            <a:r>
              <a:rPr lang="en-US" sz="2000" dirty="0">
                <a:solidFill>
                  <a:srgbClr val="000000"/>
                </a:solidFill>
                <a:effectLst/>
                <a:latin typeface="Times New Roman" panose="02020603050405020304" pitchFamily="18" charset="0"/>
                <a:ea typeface="DengXian" panose="02010600030101010101" pitchFamily="2" charset="-122"/>
              </a:rPr>
              <a:t>32.9% (60,866) in Kailahun</a:t>
            </a:r>
          </a:p>
          <a:p>
            <a:pPr marL="742950" lvl="1" indent="-285750">
              <a:buFont typeface="Arial" panose="020B0604020202020204" pitchFamily="34" charset="0"/>
              <a:buChar char="•"/>
            </a:pPr>
            <a:r>
              <a:rPr lang="en-US" sz="2000" dirty="0">
                <a:solidFill>
                  <a:srgbClr val="000000"/>
                </a:solidFill>
                <a:effectLst/>
                <a:latin typeface="Times New Roman" panose="02020603050405020304" pitchFamily="18" charset="0"/>
                <a:ea typeface="DengXian" panose="02010600030101010101" pitchFamily="2" charset="-122"/>
              </a:rPr>
              <a:t>and 45.7% (76,823) in </a:t>
            </a:r>
            <a:r>
              <a:rPr lang="en-US" sz="2000" dirty="0" err="1">
                <a:solidFill>
                  <a:srgbClr val="000000"/>
                </a:solidFill>
                <a:effectLst/>
                <a:latin typeface="Times New Roman" panose="02020603050405020304" pitchFamily="18" charset="0"/>
                <a:ea typeface="DengXian" panose="02010600030101010101" pitchFamily="2" charset="-122"/>
              </a:rPr>
              <a:t>Kono</a:t>
            </a:r>
            <a:endParaRPr lang="en-US" sz="2000" dirty="0">
              <a:solidFill>
                <a:srgbClr val="000000"/>
              </a:solidFill>
              <a:latin typeface="Times New Roman" panose="02020603050405020304" pitchFamily="18" charset="0"/>
              <a:ea typeface="Times New Roman" panose="02020603050405020304" pitchFamily="18" charset="0"/>
            </a:endParaRPr>
          </a:p>
          <a:p>
            <a:pPr>
              <a:lnSpc>
                <a:spcPct val="150000"/>
              </a:lnSpc>
            </a:pPr>
            <a:r>
              <a:rPr lang="en-US" sz="2400" b="1" u="sng" dirty="0">
                <a:solidFill>
                  <a:srgbClr val="000000"/>
                </a:solidFill>
                <a:latin typeface="Times New Roman" panose="02020603050405020304" pitchFamily="18" charset="0"/>
                <a:ea typeface="Times New Roman" panose="02020603050405020304" pitchFamily="18" charset="0"/>
              </a:rPr>
              <a:t>Objectives of This Study</a:t>
            </a:r>
            <a:endParaRPr lang="en-US" sz="2400" b="1" u="sng" dirty="0">
              <a:solidFill>
                <a:srgbClr val="000000"/>
              </a:solidFill>
              <a:effectLst/>
              <a:latin typeface="Times New Roman" panose="02020603050405020304" pitchFamily="18" charset="0"/>
              <a:ea typeface="Times New Roman" panose="02020603050405020304" pitchFamily="18" charset="0"/>
            </a:endParaRPr>
          </a:p>
          <a:p>
            <a:pPr marL="285750" indent="-285750">
              <a:lnSpc>
                <a:spcPct val="150000"/>
              </a:lnSpc>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rPr>
              <a:t>In this study, w</a:t>
            </a:r>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e filled the knowledge gap about the prevalence of CT in the small areas (e.g., at lower administrative level) within each district by adopting the Small Area Estimation (SAE) methods. </a:t>
            </a:r>
          </a:p>
          <a:p>
            <a:pPr marL="285750" indent="-285750">
              <a:lnSpc>
                <a:spcPct val="150000"/>
              </a:lnSpc>
              <a:buFont typeface="Arial" panose="020B0604020202020204" pitchFamily="34" charset="0"/>
              <a:buChar char="•"/>
            </a:pPr>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Specifically, we applied two SAE methods, Hierarchical Bayes (HB) and </a:t>
            </a:r>
            <a:r>
              <a:rPr lang="en-US" sz="2000" dirty="0" err="1">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Emprical</a:t>
            </a:r>
            <a:r>
              <a:rPr lang="en-US" sz="20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 Best Linear Unbiased Prediction (</a:t>
            </a:r>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EBLUP) methods, on the 40 chiefdoms, a lower administrative </a:t>
            </a:r>
            <a:r>
              <a:rPr lang="en-US" sz="20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unit than the districts, for the prevalence estimation for CT. </a:t>
            </a:r>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p>
          <a:p>
            <a:endParaRPr lang="en-US" sz="2400" dirty="0">
              <a:solidFill>
                <a:srgbClr val="000000"/>
              </a:solidFill>
              <a:effectLst/>
              <a:latin typeface="Times New Roman" panose="02020603050405020304" pitchFamily="18" charset="0"/>
              <a:ea typeface="DengXian" panose="02010600030101010101" pitchFamily="2" charset="-122"/>
            </a:endParaRPr>
          </a:p>
        </p:txBody>
      </p:sp>
      <p:pic>
        <p:nvPicPr>
          <p:cNvPr id="5" name="Picture 4">
            <a:extLst>
              <a:ext uri="{FF2B5EF4-FFF2-40B4-BE49-F238E27FC236}">
                <a16:creationId xmlns:a16="http://schemas.microsoft.com/office/drawing/2014/main" id="{C8920939-DB9F-B401-3ABF-BE1C2B5433A4}"/>
              </a:ext>
            </a:extLst>
          </p:cNvPr>
          <p:cNvPicPr>
            <a:picLocks noChangeAspect="1"/>
          </p:cNvPicPr>
          <p:nvPr/>
        </p:nvPicPr>
        <p:blipFill>
          <a:blip r:embed="rId3"/>
          <a:stretch>
            <a:fillRect/>
          </a:stretch>
        </p:blipFill>
        <p:spPr>
          <a:xfrm>
            <a:off x="3943770" y="6302052"/>
            <a:ext cx="3565395" cy="406108"/>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68674BFB-71E6-C294-F977-E2DE3073CB89}"/>
              </a:ext>
            </a:extLst>
          </p:cNvPr>
          <p:cNvPicPr>
            <a:picLocks noChangeAspect="1"/>
          </p:cNvPicPr>
          <p:nvPr/>
        </p:nvPicPr>
        <p:blipFill>
          <a:blip r:embed="rId4"/>
          <a:stretch>
            <a:fillRect/>
          </a:stretch>
        </p:blipFill>
        <p:spPr>
          <a:xfrm>
            <a:off x="7619447" y="5819378"/>
            <a:ext cx="1128665" cy="1041844"/>
          </a:xfrm>
          <a:prstGeom prst="rect">
            <a:avLst/>
          </a:prstGeom>
        </p:spPr>
      </p:pic>
    </p:spTree>
    <p:extLst>
      <p:ext uri="{BB962C8B-B14F-4D97-AF65-F5344CB8AC3E}">
        <p14:creationId xmlns:p14="http://schemas.microsoft.com/office/powerpoint/2010/main" val="1734290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C8A42-5D89-6BCC-559A-CBB62CAB3BCA}"/>
              </a:ext>
            </a:extLst>
          </p:cNvPr>
          <p:cNvSpPr>
            <a:spLocks noGrp="1"/>
          </p:cNvSpPr>
          <p:nvPr>
            <p:ph idx="1"/>
          </p:nvPr>
        </p:nvSpPr>
        <p:spPr>
          <a:xfrm>
            <a:off x="287866" y="823874"/>
            <a:ext cx="11517896" cy="5576926"/>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3E17CD7-F0AF-A649-8D30-1A534062AE30}"/>
              </a:ext>
            </a:extLst>
          </p:cNvPr>
          <p:cNvSpPr>
            <a:spLocks noGrp="1"/>
          </p:cNvSpPr>
          <p:nvPr>
            <p:ph type="sldNum" sz="quarter" idx="12"/>
          </p:nvPr>
        </p:nvSpPr>
        <p:spPr/>
        <p:txBody>
          <a:bodyPr/>
          <a:lstStyle/>
          <a:p>
            <a:fld id="{9694CAA3-6CCB-0D46-87FF-2A339440C04E}" type="slidenum">
              <a:rPr lang="en-US" smtClean="0"/>
              <a:t>5</a:t>
            </a:fld>
            <a:endParaRPr lang="en-US"/>
          </a:p>
        </p:txBody>
      </p:sp>
      <p:sp>
        <p:nvSpPr>
          <p:cNvPr id="6" name="Rectangle 5">
            <a:extLst>
              <a:ext uri="{FF2B5EF4-FFF2-40B4-BE49-F238E27FC236}">
                <a16:creationId xmlns:a16="http://schemas.microsoft.com/office/drawing/2014/main" id="{E51A1848-0BA3-425D-124C-AC0B26424451}"/>
              </a:ext>
            </a:extLst>
          </p:cNvPr>
          <p:cNvSpPr/>
          <p:nvPr/>
        </p:nvSpPr>
        <p:spPr>
          <a:xfrm>
            <a:off x="0" y="0"/>
            <a:ext cx="6096000" cy="4910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Methods</a:t>
            </a:r>
          </a:p>
        </p:txBody>
      </p:sp>
      <p:sp>
        <p:nvSpPr>
          <p:cNvPr id="7" name="Rectangle 6">
            <a:extLst>
              <a:ext uri="{FF2B5EF4-FFF2-40B4-BE49-F238E27FC236}">
                <a16:creationId xmlns:a16="http://schemas.microsoft.com/office/drawing/2014/main" id="{0A361524-D5F4-EC4C-404D-67F730CBA719}"/>
              </a:ext>
            </a:extLst>
          </p:cNvPr>
          <p:cNvSpPr/>
          <p:nvPr/>
        </p:nvSpPr>
        <p:spPr>
          <a:xfrm>
            <a:off x="6096000" y="0"/>
            <a:ext cx="6096000" cy="4910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7E17A13-063A-96B2-EBF4-8DA893F872A1}"/>
                  </a:ext>
                </a:extLst>
              </p:cNvPr>
              <p:cNvSpPr txBox="1"/>
              <p:nvPr/>
            </p:nvSpPr>
            <p:spPr>
              <a:xfrm>
                <a:off x="287866" y="409344"/>
                <a:ext cx="11616268" cy="6372194"/>
              </a:xfrm>
              <a:prstGeom prst="rect">
                <a:avLst/>
              </a:prstGeom>
              <a:noFill/>
            </p:spPr>
            <p:txBody>
              <a:bodyPr wrap="square" rtlCol="0">
                <a:spAutoFit/>
              </a:bodyPr>
              <a:lstStyle/>
              <a:p>
                <a:pPr marL="0" marR="0">
                  <a:lnSpc>
                    <a:spcPct val="200000"/>
                  </a:lnSpc>
                  <a:spcBef>
                    <a:spcPts val="0"/>
                  </a:spcBef>
                  <a:spcAft>
                    <a:spcPts val="0"/>
                  </a:spcAft>
                </a:pPr>
                <a:r>
                  <a:rPr lang="en-US" sz="2400" b="1" u="sng" dirty="0">
                    <a:solidFill>
                      <a:srgbClr val="000000"/>
                    </a:solidFill>
                    <a:effectLst/>
                    <a:latin typeface="Times New Roman" panose="02020603050405020304" pitchFamily="18" charset="0"/>
                    <a:ea typeface="DengXian Light" panose="02010600030101010101" pitchFamily="2" charset="-122"/>
                    <a:cs typeface="Times New Roman" panose="02020603050405020304" pitchFamily="18" charset="0"/>
                  </a:rPr>
                  <a:t>Small Area Estimation Method: Model Setup and Assumptions</a:t>
                </a:r>
                <a:endParaRPr lang="en-US" sz="2400" b="1" u="sng" dirty="0">
                  <a:effectLst/>
                  <a:latin typeface="Times New Roman" panose="02020603050405020304" pitchFamily="18" charset="0"/>
                  <a:ea typeface="DengXian Light" panose="02010600030101010101" pitchFamily="2" charset="-122"/>
                  <a:cs typeface="Times New Roman" panose="02020603050405020304" pitchFamily="18" charset="0"/>
                </a:endParaRPr>
              </a:p>
              <a:p>
                <a:pPr marL="285750" indent="-285750">
                  <a:buFont typeface="Arial" panose="020B0604020202020204" pitchFamily="34" charset="0"/>
                  <a:buChar char="•"/>
                </a:pPr>
                <a:r>
                  <a:rPr lang="en-US" sz="2000" dirty="0">
                    <a:solidFill>
                      <a:srgbClr val="000000"/>
                    </a:solidFill>
                    <a:effectLst/>
                    <a:latin typeface="Times New Roman" panose="02020603050405020304" pitchFamily="18" charset="0"/>
                    <a:ea typeface="DengXian" panose="02010600030101010101" pitchFamily="2" charset="-122"/>
                  </a:rPr>
                  <a:t>SAE has been widely applied in developing estimates of useful human characteristics for many demographic groups at the regional or sub-national level, which are often referred to as </a:t>
                </a:r>
                <a:r>
                  <a:rPr lang="en-US" sz="2000" b="1" u="sng" dirty="0">
                    <a:solidFill>
                      <a:srgbClr val="000000"/>
                    </a:solidFill>
                    <a:effectLst/>
                    <a:latin typeface="Times New Roman" panose="02020603050405020304" pitchFamily="18" charset="0"/>
                    <a:ea typeface="DengXian" panose="02010600030101010101" pitchFamily="2" charset="-122"/>
                  </a:rPr>
                  <a:t>small areas </a:t>
                </a:r>
                <a:r>
                  <a:rPr lang="en-US" sz="2000" dirty="0">
                    <a:solidFill>
                      <a:srgbClr val="000000"/>
                    </a:solidFill>
                    <a:effectLst/>
                    <a:latin typeface="Times New Roman" panose="02020603050405020304" pitchFamily="18" charset="0"/>
                    <a:ea typeface="DengXian" panose="02010600030101010101" pitchFamily="2" charset="-122"/>
                  </a:rPr>
                  <a:t>or </a:t>
                </a:r>
                <a:r>
                  <a:rPr lang="en-US" sz="2000" b="1" u="sng" dirty="0">
                    <a:solidFill>
                      <a:srgbClr val="000000"/>
                    </a:solidFill>
                    <a:effectLst/>
                    <a:latin typeface="Times New Roman" panose="02020603050405020304" pitchFamily="18" charset="0"/>
                    <a:ea typeface="DengXian" panose="02010600030101010101" pitchFamily="2" charset="-122"/>
                  </a:rPr>
                  <a:t>small domains </a:t>
                </a:r>
                <a:r>
                  <a:rPr lang="en-US" sz="2000" dirty="0">
                    <a:solidFill>
                      <a:srgbClr val="000000"/>
                    </a:solidFill>
                    <a:effectLst/>
                    <a:latin typeface="Times New Roman" panose="02020603050405020304" pitchFamily="18" charset="0"/>
                    <a:ea typeface="DengXian" panose="02010600030101010101" pitchFamily="2" charset="-122"/>
                  </a:rPr>
                  <a:t>(Rao &amp; Molina, 2015). </a:t>
                </a:r>
              </a:p>
              <a:p>
                <a:pPr marL="285750" indent="-285750">
                  <a:buFont typeface="Arial" panose="020B0604020202020204" pitchFamily="34" charset="0"/>
                  <a:buChar char="•"/>
                </a:pPr>
                <a:r>
                  <a:rPr lang="en-US" sz="20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A</a:t>
                </a:r>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popular model in small area estimation is the mixed-effect Fay-Herriot model (1979), which can be expressed as</a:t>
                </a:r>
              </a:p>
              <a:p>
                <a:pPr/>
                <a14:m>
                  <m:oMathPara xmlns:m="http://schemas.openxmlformats.org/officeDocument/2006/math">
                    <m:oMathParaPr>
                      <m:jc m:val="centerGroup"/>
                    </m:oMathParaPr>
                    <m:oMath xmlns:m="http://schemas.openxmlformats.org/officeDocument/2006/math">
                      <m:sSub>
                        <m:sSubPr>
                          <m:ctrlPr>
                            <a:rPr lang="en-US" sz="2000" i="1" smtClean="0">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𝑦</m:t>
                          </m:r>
                        </m:e>
                        <m: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𝑖</m:t>
                          </m:r>
                        </m:sub>
                      </m:s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 </m:t>
                      </m:r>
                      <m:sSub>
                        <m:sSub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𝜃</m:t>
                          </m:r>
                        </m:e>
                        <m: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𝑖</m:t>
                          </m:r>
                        </m:sub>
                      </m:s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m:t>
                      </m:r>
                      <m:sSub>
                        <m:sSub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𝑒</m:t>
                          </m:r>
                        </m:e>
                        <m: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𝑖</m:t>
                          </m:r>
                        </m:sub>
                      </m:sSub>
                    </m:oMath>
                  </m:oMathPara>
                </a14:m>
                <a:endParaRPr lang="en-US" sz="2000" i="1" dirty="0">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  </m:t>
                      </m:r>
                      <m:sSub>
                        <m:sSub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𝜃</m:t>
                          </m:r>
                        </m:e>
                        <m: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𝑖</m:t>
                          </m:r>
                        </m:sub>
                      </m:s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m:t>
                      </m:r>
                      <m:sSubSup>
                        <m:sSubSup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Sup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𝑥</m:t>
                          </m:r>
                        </m:e>
                        <m: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𝑖</m:t>
                          </m:r>
                        </m:sub>
                        <m:sup>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𝑇</m:t>
                          </m:r>
                        </m:sup>
                      </m:sSubSup>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𝛽</m:t>
                      </m:r>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m:t>
                      </m:r>
                      <m:sSub>
                        <m:sSubPr>
                          <m:ctrlP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𝑣</m:t>
                          </m:r>
                        </m:e>
                        <m: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𝑖</m:t>
                          </m:r>
                        </m:sub>
                      </m:sSub>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  </m:t>
                      </m:r>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𝑖</m:t>
                      </m:r>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=1,⋯,</m:t>
                      </m:r>
                      <m:r>
                        <a:rPr lang="en-US" sz="2000"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𝑚</m:t>
                      </m:r>
                    </m:oMath>
                  </m:oMathPara>
                </a14:m>
                <a:endPar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endParaRPr>
              </a:p>
              <a:p>
                <a:r>
                  <a:rPr lang="en-US" sz="2000" dirty="0">
                    <a:solidFill>
                      <a:srgbClr val="000000"/>
                    </a:solidFill>
                    <a:effectLst/>
                    <a:latin typeface="Times New Roman" panose="02020603050405020304" pitchFamily="18" charset="0"/>
                    <a:ea typeface="DengXian" panose="02010600030101010101" pitchFamily="2" charset="-122"/>
                  </a:rPr>
                  <a:t>where </a:t>
                </a:r>
              </a:p>
              <a:p>
                <a:pPr marL="285750" indent="-285750">
                  <a:buFont typeface="Arial" panose="020B0604020202020204" pitchFamily="34" charset="0"/>
                  <a:buChar char="•"/>
                </a:pPr>
                <a14:m>
                  <m:oMath xmlns:m="http://schemas.openxmlformats.org/officeDocument/2006/math">
                    <m:sSub>
                      <m:sSubPr>
                        <m:ctrlPr>
                          <a:rPr lang="en-US" i="1">
                            <a:effectLst/>
                            <a:latin typeface="Cambria Math" panose="02040503050406030204" pitchFamily="18" charset="0"/>
                          </a:rPr>
                        </m:ctrlPr>
                      </m:sSubPr>
                      <m:e>
                        <m:r>
                          <a:rPr lang="en-US"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𝑦</m:t>
                        </m:r>
                      </m:e>
                      <m:sub>
                        <m:r>
                          <a:rPr lang="en-US"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𝑖</m:t>
                        </m:r>
                      </m:sub>
                    </m:sSub>
                  </m:oMath>
                </a14:m>
                <a:r>
                  <a:rPr lang="en-US" dirty="0">
                    <a:solidFill>
                      <a:srgbClr val="000000"/>
                    </a:solidFill>
                    <a:effectLst/>
                    <a:latin typeface="Times New Roman" panose="02020603050405020304" pitchFamily="18" charset="0"/>
                    <a:ea typeface="DengXian" panose="02010600030101010101" pitchFamily="2" charset="-122"/>
                  </a:rPr>
                  <a:t> is related to </a:t>
                </a:r>
                <a14:m>
                  <m:oMath xmlns:m="http://schemas.openxmlformats.org/officeDocument/2006/math">
                    <m:sSub>
                      <m:sSubPr>
                        <m:ctrlPr>
                          <a:rPr lang="en-US" i="1">
                            <a:effectLst/>
                            <a:latin typeface="Cambria Math" panose="02040503050406030204" pitchFamily="18" charset="0"/>
                          </a:rPr>
                        </m:ctrlPr>
                      </m:sSubPr>
                      <m:e>
                        <m:r>
                          <a:rPr lang="en-US"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𝜃</m:t>
                        </m:r>
                      </m:e>
                      <m:sub>
                        <m:r>
                          <a:rPr lang="en-US"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𝑖</m:t>
                        </m:r>
                      </m:sub>
                    </m:sSub>
                  </m:oMath>
                </a14:m>
                <a:r>
                  <a:rPr lang="en-US" dirty="0">
                    <a:solidFill>
                      <a:srgbClr val="000000"/>
                    </a:solidFill>
                    <a:effectLst/>
                    <a:latin typeface="Times New Roman" panose="02020603050405020304" pitchFamily="18" charset="0"/>
                    <a:ea typeface="DengXian" panose="02010600030101010101" pitchFamily="2" charset="-122"/>
                  </a:rPr>
                  <a:t> via the first part of the model, known as the sampling model</a:t>
                </a:r>
                <a:r>
                  <a:rPr lang="en-US" dirty="0">
                    <a:solidFill>
                      <a:srgbClr val="000000"/>
                    </a:solidFill>
                    <a:latin typeface="Times New Roman" panose="02020603050405020304" pitchFamily="18" charset="0"/>
                    <a:ea typeface="DengXian" panose="02010600030101010101" pitchFamily="2" charset="-122"/>
                  </a:rPr>
                  <a:t>. In our case, it </a:t>
                </a:r>
                <a:r>
                  <a:rPr lang="en-US" altLang="zh-CN" dirty="0">
                    <a:solidFill>
                      <a:srgbClr val="000000"/>
                    </a:solidFill>
                    <a:effectLst/>
                    <a:latin typeface="Times New Roman" panose="02020603050405020304" pitchFamily="18" charset="0"/>
                    <a:ea typeface="DengXian" panose="02010600030101010101" pitchFamily="2" charset="-122"/>
                  </a:rPr>
                  <a:t>is the direct estimate CT of the </a:t>
                </a:r>
                <a:r>
                  <a:rPr lang="en-US" altLang="zh-CN" dirty="0" err="1">
                    <a:solidFill>
                      <a:srgbClr val="000000"/>
                    </a:solidFill>
                    <a:effectLst/>
                    <a:latin typeface="Times New Roman" panose="02020603050405020304" pitchFamily="18" charset="0"/>
                    <a:ea typeface="DengXian" panose="02010600030101010101" pitchFamily="2" charset="-122"/>
                  </a:rPr>
                  <a:t>ith</a:t>
                </a:r>
                <a:r>
                  <a:rPr lang="en-US" altLang="zh-CN" dirty="0">
                    <a:solidFill>
                      <a:srgbClr val="000000"/>
                    </a:solidFill>
                    <a:effectLst/>
                    <a:latin typeface="Times New Roman" panose="02020603050405020304" pitchFamily="18" charset="0"/>
                    <a:ea typeface="DengXian" panose="02010600030101010101" pitchFamily="2" charset="-122"/>
                  </a:rPr>
                  <a:t> chiefdom</a:t>
                </a:r>
                <a:endParaRPr lang="en-US" dirty="0">
                  <a:solidFill>
                    <a:srgbClr val="000000"/>
                  </a:solidFill>
                  <a:effectLst/>
                  <a:latin typeface="Times New Roman" panose="02020603050405020304" pitchFamily="18" charset="0"/>
                  <a:ea typeface="DengXian" panose="02010600030101010101" pitchFamily="2" charset="-122"/>
                </a:endParaRPr>
              </a:p>
              <a:p>
                <a:pPr marL="285750" indent="-285750">
                  <a:buFont typeface="Arial" panose="020B0604020202020204" pitchFamily="34" charset="0"/>
                  <a:buChar char="•"/>
                </a:pPr>
                <a14:m>
                  <m:oMath xmlns:m="http://schemas.openxmlformats.org/officeDocument/2006/math">
                    <m:sSub>
                      <m:sSubPr>
                        <m:ctrlPr>
                          <a:rPr lang="en-US" i="1">
                            <a:effectLst/>
                            <a:latin typeface="Cambria Math" panose="02040503050406030204" pitchFamily="18" charset="0"/>
                          </a:rPr>
                        </m:ctrlPr>
                      </m:sSubPr>
                      <m:e>
                        <m:r>
                          <a:rPr lang="en-US"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𝜃</m:t>
                        </m:r>
                      </m:e>
                      <m:sub>
                        <m:r>
                          <a:rPr lang="en-US"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𝑖</m:t>
                        </m:r>
                      </m:sub>
                    </m:sSub>
                  </m:oMath>
                </a14:m>
                <a:r>
                  <a:rPr lang="en-US" dirty="0">
                    <a:solidFill>
                      <a:srgbClr val="000000"/>
                    </a:solidFill>
                    <a:effectLst/>
                    <a:latin typeface="Times New Roman" panose="02020603050405020304" pitchFamily="18" charset="0"/>
                    <a:ea typeface="DengXian" panose="02010600030101010101" pitchFamily="2" charset="-122"/>
                  </a:rPr>
                  <a:t> is related to the covariates via the second part of the model, known as the linking model</a:t>
                </a:r>
              </a:p>
              <a:p>
                <a:pPr marL="285750" indent="-285750">
                  <a:buFont typeface="Arial" panose="020B0604020202020204" pitchFamily="34" charset="0"/>
                  <a:buChar char="•"/>
                </a:pPr>
                <a:r>
                  <a:rPr lang="en-US" dirty="0">
                    <a:solidFill>
                      <a:srgbClr val="000000"/>
                    </a:solidFill>
                    <a:latin typeface="Times New Roman" panose="02020603050405020304" pitchFamily="18" charset="0"/>
                    <a:ea typeface="DengXian" panose="02010600030101010101" pitchFamily="2" charset="-122"/>
                  </a:rPr>
                  <a:t>The l</a:t>
                </a:r>
                <a:r>
                  <a:rPr lang="en-US" dirty="0">
                    <a:solidFill>
                      <a:srgbClr val="000000"/>
                    </a:solidFill>
                    <a:effectLst/>
                    <a:latin typeface="Times New Roman" panose="02020603050405020304" pitchFamily="18" charset="0"/>
                    <a:ea typeface="DengXian" panose="02010600030101010101" pitchFamily="2" charset="-122"/>
                  </a:rPr>
                  <a:t>inking model suggests a multiple linear regression model for the latent </a:t>
                </a:r>
                <a14:m>
                  <m:oMath xmlns:m="http://schemas.openxmlformats.org/officeDocument/2006/math">
                    <m:sSub>
                      <m:sSubPr>
                        <m:ctrlPr>
                          <a:rPr lang="en-US" i="1">
                            <a:effectLst/>
                            <a:latin typeface="Cambria Math" panose="02040503050406030204" pitchFamily="18" charset="0"/>
                          </a:rPr>
                        </m:ctrlPr>
                      </m:sSubPr>
                      <m:e>
                        <m:r>
                          <a:rPr lang="en-US"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𝜃</m:t>
                        </m:r>
                      </m:e>
                      <m:sub>
                        <m:r>
                          <a:rPr lang="en-US"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𝑖</m:t>
                        </m:r>
                      </m:sub>
                    </m:sSub>
                  </m:oMath>
                </a14:m>
                <a:r>
                  <a:rPr lang="en-US" dirty="0">
                    <a:solidFill>
                      <a:srgbClr val="000000"/>
                    </a:solidFill>
                    <a:effectLst/>
                    <a:latin typeface="Times New Roman" panose="02020603050405020304" pitchFamily="18" charset="0"/>
                    <a:ea typeface="DengXian" panose="02010600030101010101" pitchFamily="2" charset="-122"/>
                  </a:rPr>
                  <a:t> on  </a:t>
                </a:r>
                <a14:m>
                  <m:oMath xmlns:m="http://schemas.openxmlformats.org/officeDocument/2006/math">
                    <m:sSub>
                      <m:sSubPr>
                        <m:ctrlPr>
                          <a:rPr lang="en-US" i="1">
                            <a:effectLst/>
                            <a:latin typeface="Cambria Math" panose="02040503050406030204" pitchFamily="18" charset="0"/>
                          </a:rPr>
                        </m:ctrlPr>
                      </m:sSubPr>
                      <m:e>
                        <m:r>
                          <a:rPr lang="en-US"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𝑥</m:t>
                        </m:r>
                      </m:e>
                      <m:sub>
                        <m:r>
                          <a:rPr lang="en-US"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𝑖</m:t>
                        </m:r>
                      </m:sub>
                    </m:sSub>
                  </m:oMath>
                </a14:m>
                <a:r>
                  <a:rPr lang="en-US" dirty="0">
                    <a:solidFill>
                      <a:srgbClr val="000000"/>
                    </a:solidFill>
                    <a:effectLst/>
                    <a:latin typeface="Times New Roman" panose="02020603050405020304" pitchFamily="18" charset="0"/>
                    <a:ea typeface="DengXian" panose="02010600030101010101" pitchFamily="2" charset="-122"/>
                  </a:rPr>
                  <a:t>, which is a vector of known covariates,</a:t>
                </a:r>
                <a:r>
                  <a:rPr lang="en-US" dirty="0">
                    <a:solidFill>
                      <a:srgbClr val="000000"/>
                    </a:solidFill>
                    <a:latin typeface="Times New Roman" panose="02020603050405020304" pitchFamily="18" charset="0"/>
                    <a:ea typeface="DengXian" panose="02010600030101010101" pitchFamily="2" charset="-122"/>
                  </a:rPr>
                  <a:t> e.g., age and asset ownership in the chiefdoms</a:t>
                </a:r>
              </a:p>
              <a:p>
                <a:pPr marL="285750" indent="-285750">
                  <a:buFont typeface="Arial" panose="020B0604020202020204" pitchFamily="34" charset="0"/>
                  <a:buChar char="•"/>
                </a:pPr>
                <a14:m>
                  <m:oMath xmlns:m="http://schemas.openxmlformats.org/officeDocument/2006/math">
                    <m:r>
                      <a:rPr lang="en-US"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𝛽</m:t>
                    </m:r>
                  </m:oMath>
                </a14:m>
                <a:r>
                  <a:rPr lang="en-US" dirty="0">
                    <a:solidFill>
                      <a:srgbClr val="000000"/>
                    </a:solidFill>
                    <a:effectLst/>
                    <a:latin typeface="Times New Roman" panose="02020603050405020304" pitchFamily="18" charset="0"/>
                    <a:ea typeface="DengXian" panose="02010600030101010101" pitchFamily="2" charset="-122"/>
                  </a:rPr>
                  <a:t> is an unknown vector of regression coefficients</a:t>
                </a:r>
              </a:p>
              <a:p>
                <a:pPr marL="285750" indent="-285750">
                  <a:buFont typeface="Arial" panose="020B0604020202020204" pitchFamily="34" charset="0"/>
                  <a:buChar char="•"/>
                </a:pPr>
                <a14:m>
                  <m:oMath xmlns:m="http://schemas.openxmlformats.org/officeDocument/2006/math">
                    <m:sSub>
                      <m:sSubPr>
                        <m:ctrlPr>
                          <a:rPr lang="en-US" i="1">
                            <a:effectLst/>
                            <a:latin typeface="Cambria Math" panose="02040503050406030204" pitchFamily="18" charset="0"/>
                          </a:rPr>
                        </m:ctrlPr>
                      </m:sSubPr>
                      <m:e>
                        <m:r>
                          <a:rPr lang="en-US"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𝑣</m:t>
                        </m:r>
                      </m:e>
                      <m:sub>
                        <m:r>
                          <a:rPr lang="en-US"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𝑖</m:t>
                        </m:r>
                      </m:sub>
                    </m:sSub>
                  </m:oMath>
                </a14:m>
                <a:r>
                  <a:rPr lang="en-US" dirty="0">
                    <a:solidFill>
                      <a:srgbClr val="000000"/>
                    </a:solidFill>
                    <a:effectLst/>
                    <a:latin typeface="Times New Roman" panose="02020603050405020304" pitchFamily="18" charset="0"/>
                    <a:ea typeface="DengXian" panose="02010600030101010101" pitchFamily="2" charset="-122"/>
                  </a:rPr>
                  <a:t>'s are area-specific random effects,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𝑁</m:t>
                    </m:r>
                    <m:d>
                      <m:dPr>
                        <m:ctrlPr>
                          <a:rPr lang="en-US" i="1">
                            <a:latin typeface="Cambria Math" panose="02040503050406030204" pitchFamily="18" charset="0"/>
                          </a:rPr>
                        </m:ctrlPr>
                      </m:dPr>
                      <m:e>
                        <m:r>
                          <a:rPr lang="en-US" i="1">
                            <a:latin typeface="Cambria Math" panose="02040503050406030204" pitchFamily="18" charset="0"/>
                          </a:rPr>
                          <m:t>0,</m:t>
                        </m:r>
                        <m:r>
                          <a:rPr lang="en-US" i="1">
                            <a:latin typeface="Cambria Math" panose="02040503050406030204" pitchFamily="18" charset="0"/>
                          </a:rPr>
                          <m:t>𝐴</m:t>
                        </m:r>
                      </m:e>
                    </m:d>
                  </m:oMath>
                </a14:m>
                <a:r>
                  <a:rPr lang="en-US" dirty="0">
                    <a:latin typeface="Times New Roman" panose="02020603050405020304" pitchFamily="18" charset="0"/>
                    <a:cs typeface="Times New Roman" panose="02020603050405020304" pitchFamily="18" charset="0"/>
                  </a:rPr>
                  <a:t>, where variance A is unknown.</a:t>
                </a:r>
                <a:endParaRPr lang="en-US" dirty="0">
                  <a:solidFill>
                    <a:srgbClr val="000000"/>
                  </a:solidFill>
                  <a:effectLst/>
                  <a:latin typeface="Times New Roman" panose="02020603050405020304" pitchFamily="18" charset="0"/>
                  <a:ea typeface="DengXian" panose="02010600030101010101" pitchFamily="2" charset="-122"/>
                </a:endParaRPr>
              </a:p>
              <a:p>
                <a:pPr marL="285750" indent="-285750">
                  <a:buFont typeface="Arial" panose="020B0604020202020204" pitchFamily="34" charset="0"/>
                  <a:buChar char="•"/>
                </a:pPr>
                <a14:m>
                  <m:oMath xmlns:m="http://schemas.openxmlformats.org/officeDocument/2006/math">
                    <m:sSub>
                      <m:sSubPr>
                        <m:ctrlPr>
                          <a:rPr lang="en-US" i="1">
                            <a:effectLst/>
                            <a:latin typeface="Cambria Math" panose="02040503050406030204" pitchFamily="18" charset="0"/>
                          </a:rPr>
                        </m:ctrlPr>
                      </m:sSubPr>
                      <m:e>
                        <m:r>
                          <a:rPr lang="en-US"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𝑒</m:t>
                        </m:r>
                      </m:e>
                      <m:sub>
                        <m:r>
                          <a:rPr lang="en-US" i="1">
                            <a:solidFill>
                              <a:srgbClr val="000000"/>
                            </a:solidFill>
                            <a:effectLst/>
                            <a:latin typeface="Cambria Math" panose="02040503050406030204" pitchFamily="18" charset="0"/>
                            <a:ea typeface="DengXian" panose="02010600030101010101" pitchFamily="2" charset="-122"/>
                            <a:cs typeface="Times New Roman" panose="02020603050405020304" pitchFamily="18" charset="0"/>
                          </a:rPr>
                          <m:t>𝑖</m:t>
                        </m:r>
                      </m:sub>
                    </m:sSub>
                  </m:oMath>
                </a14:m>
                <a:r>
                  <a:rPr lang="en-US" dirty="0">
                    <a:solidFill>
                      <a:srgbClr val="000000"/>
                    </a:solidFill>
                    <a:effectLst/>
                    <a:latin typeface="Times New Roman" panose="02020603050405020304" pitchFamily="18" charset="0"/>
                    <a:ea typeface="DengXian" panose="02010600030101010101" pitchFamily="2" charset="-122"/>
                  </a:rPr>
                  <a:t>'s are sampling errors</a:t>
                </a:r>
                <a:r>
                  <a:rPr lang="en-US"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We also assume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𝑁</m:t>
                    </m:r>
                    <m:d>
                      <m:dPr>
                        <m:ctrlPr>
                          <a:rPr lang="en-US" i="1">
                            <a:latin typeface="Cambria Math" panose="02040503050406030204" pitchFamily="18" charset="0"/>
                          </a:rPr>
                        </m:ctrlPr>
                      </m:dPr>
                      <m:e>
                        <m:r>
                          <a:rPr lang="en-US" i="1">
                            <a:latin typeface="Cambria Math" panose="02040503050406030204" pitchFamily="18" charset="0"/>
                          </a:rPr>
                          <m:t>0,</m:t>
                        </m:r>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𝑖</m:t>
                            </m:r>
                          </m:sub>
                        </m:sSub>
                      </m:e>
                    </m:d>
                  </m:oMath>
                </a14:m>
                <a:r>
                  <a:rPr lang="en-US" dirty="0">
                    <a:latin typeface="Times New Roman" panose="02020603050405020304" pitchFamily="18" charset="0"/>
                    <a:cs typeface="Times New Roman" panose="02020603050405020304" pitchFamily="18" charset="0"/>
                  </a:rPr>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𝑖</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𝑖</m:t>
                        </m:r>
                      </m:sub>
                    </m:sSub>
                  </m:oMath>
                </a14:m>
                <a:r>
                  <a:rPr lang="en-US" dirty="0">
                    <a:latin typeface="Times New Roman" panose="02020603050405020304" pitchFamily="18" charset="0"/>
                    <a:cs typeface="Times New Roman" panose="02020603050405020304" pitchFamily="18" charset="0"/>
                  </a:rPr>
                  <a:t>, the sampling variances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𝑖</m:t>
                        </m:r>
                      </m:sub>
                    </m:sSub>
                  </m:oMath>
                </a14:m>
                <a:r>
                  <a:rPr lang="en-US" dirty="0">
                    <a:latin typeface="Times New Roman" panose="02020603050405020304" pitchFamily="18" charset="0"/>
                    <a:cs typeface="Times New Roman" panose="02020603050405020304" pitchFamily="18" charset="0"/>
                  </a:rPr>
                  <a:t>'s are assumed known. We approximated the variance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𝑠</m:t>
                    </m:r>
                  </m:oMath>
                </a14:m>
                <a:r>
                  <a:rPr lang="en-US" dirty="0">
                    <a:latin typeface="Times New Roman" panose="02020603050405020304" pitchFamily="18" charset="0"/>
                    <a:cs typeface="Times New Roman" panose="02020603050405020304" pitchFamily="18" charset="0"/>
                  </a:rPr>
                  <a:t> for the CT rate, by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𝑝</m:t>
                        </m:r>
                      </m:e>
                    </m:acc>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acc>
                          <m:accPr>
                            <m:chr m:val="̅"/>
                            <m:ctrlPr>
                              <a:rPr lang="en-US" i="1">
                                <a:latin typeface="Cambria Math" panose="02040503050406030204" pitchFamily="18" charset="0"/>
                              </a:rPr>
                            </m:ctrlPr>
                          </m:accPr>
                          <m:e>
                            <m:r>
                              <a:rPr lang="en-US" i="1">
                                <a:latin typeface="Cambria Math" panose="02040503050406030204" pitchFamily="18" charset="0"/>
                              </a:rPr>
                              <m:t>𝑝</m:t>
                            </m:r>
                          </m:e>
                        </m:acc>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𝑖</m:t>
                        </m:r>
                      </m:sub>
                    </m:sSub>
                  </m:oMath>
                </a14:m>
                <a:r>
                  <a:rPr lang="en-US" dirty="0">
                    <a:latin typeface="Times New Roman" panose="02020603050405020304" pitchFamily="18" charset="0"/>
                    <a:cs typeface="Times New Roman" panose="02020603050405020304" pitchFamily="18" charset="0"/>
                  </a:rPr>
                  <a:t>, where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𝑝</m:t>
                        </m:r>
                      </m:e>
                    </m:acc>
                    <m:r>
                      <a:rPr lang="en-US" i="1">
                        <a:latin typeface="Cambria Math" panose="02040503050406030204" pitchFamily="18" charset="0"/>
                      </a:rPr>
                      <m:t>=</m:t>
                    </m:r>
                  </m:oMath>
                </a14:m>
                <a:r>
                  <a:rPr lang="en-US" dirty="0">
                    <a:latin typeface="Times New Roman" panose="02020603050405020304" pitchFamily="18" charset="0"/>
                    <a:cs typeface="Times New Roman" panose="02020603050405020304" pitchFamily="18" charset="0"/>
                  </a:rPr>
                  <a:t>0.33 is the observed average CT rate for all three districts,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𝑖</m:t>
                        </m:r>
                      </m:sub>
                    </m:sSub>
                  </m:oMath>
                </a14:m>
                <a:r>
                  <a:rPr lang="en-US" dirty="0">
                    <a:latin typeface="Times New Roman" panose="02020603050405020304" pitchFamily="18" charset="0"/>
                    <a:cs typeface="Times New Roman" panose="02020603050405020304" pitchFamily="18" charset="0"/>
                  </a:rPr>
                  <a:t> is the number of children in the sample from the </a:t>
                </a:r>
                <a14:m>
                  <m:oMath xmlns:m="http://schemas.openxmlformats.org/officeDocument/2006/math">
                    <m:r>
                      <a:rPr lang="en-US" i="1">
                        <a:latin typeface="Cambria Math" panose="02040503050406030204" pitchFamily="18" charset="0"/>
                      </a:rPr>
                      <m:t>𝑖</m:t>
                    </m:r>
                  </m:oMath>
                </a14:m>
                <a:r>
                  <a:rPr lang="en-US" dirty="0" err="1">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chiefdom.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Our target is estimating the small area means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𝑖</m:t>
                        </m:r>
                      </m:sub>
                    </m:sSub>
                    <m:r>
                      <a:rPr lang="en-US">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𝑥</m:t>
                        </m:r>
                      </m:e>
                      <m:sub>
                        <m:r>
                          <a:rPr lang="en-US" i="1">
                            <a:latin typeface="Cambria Math" panose="02040503050406030204" pitchFamily="18" charset="0"/>
                          </a:rPr>
                          <m:t>𝑖</m:t>
                        </m:r>
                      </m:sub>
                      <m:sup>
                        <m:r>
                          <a:rPr lang="en-US" i="1">
                            <a:latin typeface="Cambria Math" panose="02040503050406030204" pitchFamily="18" charset="0"/>
                          </a:rPr>
                          <m:t>𝑇</m:t>
                        </m:r>
                      </m:sup>
                    </m:sSubSup>
                    <m:r>
                      <a:rPr lang="en-US" i="1">
                        <a:latin typeface="Cambria Math" panose="02040503050406030204" pitchFamily="18" charset="0"/>
                      </a:rPr>
                      <m:t>𝛽</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𝑖</m:t>
                        </m:r>
                      </m:sub>
                    </m:sSub>
                    <m:r>
                      <a:rPr lang="en-US">
                        <a:latin typeface="Cambria Math" panose="02040503050406030204" pitchFamily="18" charset="0"/>
                      </a:rPr>
                      <m:t>, 1≤</m:t>
                    </m:r>
                    <m:r>
                      <a:rPr lang="en-US" i="1">
                        <a:latin typeface="Cambria Math" panose="02040503050406030204" pitchFamily="18" charset="0"/>
                      </a:rPr>
                      <m:t>𝑖</m:t>
                    </m:r>
                    <m:r>
                      <a:rPr lang="en-US">
                        <a:latin typeface="Cambria Math" panose="02040503050406030204" pitchFamily="18" charset="0"/>
                      </a:rPr>
                      <m:t>≤</m:t>
                    </m:r>
                    <m:r>
                      <a:rPr lang="en-US" i="1">
                        <a:latin typeface="Cambria Math" panose="02040503050406030204" pitchFamily="18" charset="0"/>
                      </a:rPr>
                      <m:t>𝑚</m:t>
                    </m:r>
                    <m:r>
                      <a:rPr lang="en-US">
                        <a:latin typeface="Cambria Math" panose="02040503050406030204" pitchFamily="18" charset="0"/>
                      </a:rPr>
                      <m:t>.</m:t>
                    </m:r>
                  </m:oMath>
                </a14:m>
                <a:r>
                  <a:rPr lang="en-US" dirty="0">
                    <a:latin typeface="Times New Roman" panose="02020603050405020304" pitchFamily="18" charset="0"/>
                    <a:cs typeface="Times New Roman" panose="02020603050405020304" pitchFamily="18" charset="0"/>
                  </a:rPr>
                  <a:t> </a:t>
                </a:r>
                <a:endParaRPr lang="en-US" dirty="0"/>
              </a:p>
            </p:txBody>
          </p:sp>
        </mc:Choice>
        <mc:Fallback xmlns="">
          <p:sp>
            <p:nvSpPr>
              <p:cNvPr id="2" name="TextBox 1">
                <a:extLst>
                  <a:ext uri="{FF2B5EF4-FFF2-40B4-BE49-F238E27FC236}">
                    <a16:creationId xmlns:a16="http://schemas.microsoft.com/office/drawing/2014/main" id="{A7E17A13-063A-96B2-EBF4-8DA893F872A1}"/>
                  </a:ext>
                </a:extLst>
              </p:cNvPr>
              <p:cNvSpPr txBox="1">
                <a:spLocks noRot="1" noChangeAspect="1" noMove="1" noResize="1" noEditPoints="1" noAdjustHandles="1" noChangeArrowheads="1" noChangeShapeType="1" noTextEdit="1"/>
              </p:cNvSpPr>
              <p:nvPr/>
            </p:nvSpPr>
            <p:spPr>
              <a:xfrm>
                <a:off x="287866" y="409344"/>
                <a:ext cx="11616268" cy="6372194"/>
              </a:xfrm>
              <a:prstGeom prst="rect">
                <a:avLst/>
              </a:prstGeom>
              <a:blipFill>
                <a:blip r:embed="rId3"/>
                <a:stretch>
                  <a:fillRect l="-764" r="-655" b="-598"/>
                </a:stretch>
              </a:blipFill>
            </p:spPr>
            <p:txBody>
              <a:bodyPr/>
              <a:lstStyle/>
              <a:p>
                <a:r>
                  <a:rPr lang="en-US">
                    <a:noFill/>
                  </a:rPr>
                  <a:t> </a:t>
                </a:r>
              </a:p>
            </p:txBody>
          </p:sp>
        </mc:Fallback>
      </mc:AlternateContent>
    </p:spTree>
    <p:extLst>
      <p:ext uri="{BB962C8B-B14F-4D97-AF65-F5344CB8AC3E}">
        <p14:creationId xmlns:p14="http://schemas.microsoft.com/office/powerpoint/2010/main" val="2624559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C8A42-5D89-6BCC-559A-CBB62CAB3BCA}"/>
              </a:ext>
            </a:extLst>
          </p:cNvPr>
          <p:cNvSpPr>
            <a:spLocks noGrp="1"/>
          </p:cNvSpPr>
          <p:nvPr>
            <p:ph idx="1"/>
          </p:nvPr>
        </p:nvSpPr>
        <p:spPr>
          <a:xfrm>
            <a:off x="287866" y="823874"/>
            <a:ext cx="11517896" cy="5576926"/>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3E17CD7-F0AF-A649-8D30-1A534062AE30}"/>
              </a:ext>
            </a:extLst>
          </p:cNvPr>
          <p:cNvSpPr>
            <a:spLocks noGrp="1"/>
          </p:cNvSpPr>
          <p:nvPr>
            <p:ph type="sldNum" sz="quarter" idx="12"/>
          </p:nvPr>
        </p:nvSpPr>
        <p:spPr/>
        <p:txBody>
          <a:bodyPr/>
          <a:lstStyle/>
          <a:p>
            <a:fld id="{9694CAA3-6CCB-0D46-87FF-2A339440C04E}" type="slidenum">
              <a:rPr lang="en-US" smtClean="0"/>
              <a:t>6</a:t>
            </a:fld>
            <a:endParaRPr lang="en-US"/>
          </a:p>
        </p:txBody>
      </p:sp>
      <p:sp>
        <p:nvSpPr>
          <p:cNvPr id="6" name="Rectangle 5">
            <a:extLst>
              <a:ext uri="{FF2B5EF4-FFF2-40B4-BE49-F238E27FC236}">
                <a16:creationId xmlns:a16="http://schemas.microsoft.com/office/drawing/2014/main" id="{E51A1848-0BA3-425D-124C-AC0B26424451}"/>
              </a:ext>
            </a:extLst>
          </p:cNvPr>
          <p:cNvSpPr/>
          <p:nvPr/>
        </p:nvSpPr>
        <p:spPr>
          <a:xfrm>
            <a:off x="0" y="0"/>
            <a:ext cx="6096000" cy="4910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Data</a:t>
            </a:r>
          </a:p>
        </p:txBody>
      </p:sp>
      <p:sp>
        <p:nvSpPr>
          <p:cNvPr id="7" name="Rectangle 6">
            <a:extLst>
              <a:ext uri="{FF2B5EF4-FFF2-40B4-BE49-F238E27FC236}">
                <a16:creationId xmlns:a16="http://schemas.microsoft.com/office/drawing/2014/main" id="{0A361524-D5F4-EC4C-404D-67F730CBA719}"/>
              </a:ext>
            </a:extLst>
          </p:cNvPr>
          <p:cNvSpPr/>
          <p:nvPr/>
        </p:nvSpPr>
        <p:spPr>
          <a:xfrm>
            <a:off x="6096000" y="0"/>
            <a:ext cx="6096000" cy="4910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extBox 1">
            <a:extLst>
              <a:ext uri="{FF2B5EF4-FFF2-40B4-BE49-F238E27FC236}">
                <a16:creationId xmlns:a16="http://schemas.microsoft.com/office/drawing/2014/main" id="{A7E17A13-063A-96B2-EBF4-8DA893F872A1}"/>
              </a:ext>
            </a:extLst>
          </p:cNvPr>
          <p:cNvSpPr txBox="1"/>
          <p:nvPr/>
        </p:nvSpPr>
        <p:spPr>
          <a:xfrm>
            <a:off x="287866" y="763903"/>
            <a:ext cx="11616268" cy="5478423"/>
          </a:xfrm>
          <a:prstGeom prst="rect">
            <a:avLst/>
          </a:prstGeom>
          <a:noFill/>
        </p:spPr>
        <p:txBody>
          <a:bodyPr wrap="square" rtlCol="0">
            <a:spAutoFit/>
          </a:bodyPr>
          <a:lstStyle/>
          <a:p>
            <a:r>
              <a:rPr lang="en-US" sz="2400" b="1" u="sng" dirty="0">
                <a:solidFill>
                  <a:srgbClr val="000000"/>
                </a:solidFill>
                <a:effectLst/>
                <a:latin typeface="Times New Roman" panose="02020603050405020304" pitchFamily="18" charset="0"/>
                <a:ea typeface="DengXian" panose="02010600030101010101" pitchFamily="2" charset="-122"/>
              </a:rPr>
              <a:t>Data Sampling</a:t>
            </a:r>
          </a:p>
          <a:p>
            <a:pPr marL="285750" indent="-285750">
              <a:buFont typeface="Arial" panose="020B0604020202020204" pitchFamily="34" charset="0"/>
              <a:buChar char="•"/>
            </a:pPr>
            <a:r>
              <a:rPr lang="en-US" sz="2000" dirty="0">
                <a:solidFill>
                  <a:srgbClr val="000000"/>
                </a:solidFill>
                <a:latin typeface="Times New Roman" panose="02020603050405020304" pitchFamily="18" charset="0"/>
                <a:ea typeface="DengXian" panose="02010600030101010101" pitchFamily="2" charset="-122"/>
              </a:rPr>
              <a:t>Administratively, Sierra Leone is divided into provinces. Each province is subdivided into districts, each district is further divided into chiefdoms. </a:t>
            </a:r>
          </a:p>
          <a:p>
            <a:pPr marL="285750" indent="-285750">
              <a:buFont typeface="Arial" panose="020B0604020202020204" pitchFamily="34" charset="0"/>
              <a:buChar char="•"/>
            </a:pPr>
            <a:r>
              <a:rPr lang="en-US" sz="2000" dirty="0">
                <a:solidFill>
                  <a:srgbClr val="000000"/>
                </a:solidFill>
                <a:effectLst/>
                <a:latin typeface="Times New Roman" panose="02020603050405020304" pitchFamily="18" charset="0"/>
                <a:ea typeface="DengXian" panose="02010600030101010101" pitchFamily="2" charset="-122"/>
              </a:rPr>
              <a:t>It resulted in 905 households across 13 chiefdoms in Kailahun, 1,220 households across 13 chiefdoms in Kenema and 945 households across 14 chiefdoms in </a:t>
            </a:r>
            <a:r>
              <a:rPr lang="en-US" sz="2000" dirty="0" err="1">
                <a:solidFill>
                  <a:srgbClr val="000000"/>
                </a:solidFill>
                <a:effectLst/>
                <a:latin typeface="Times New Roman" panose="02020603050405020304" pitchFamily="18" charset="0"/>
                <a:ea typeface="DengXian" panose="02010600030101010101" pitchFamily="2" charset="-122"/>
              </a:rPr>
              <a:t>Kono</a:t>
            </a:r>
            <a:r>
              <a:rPr lang="en-US" sz="2000" dirty="0">
                <a:solidFill>
                  <a:srgbClr val="000000"/>
                </a:solidFill>
                <a:effectLst/>
                <a:latin typeface="Times New Roman" panose="02020603050405020304" pitchFamily="18" charset="0"/>
                <a:ea typeface="DengXian" panose="02010600030101010101" pitchFamily="2" charset="-122"/>
              </a:rPr>
              <a:t>, respectively. </a:t>
            </a:r>
          </a:p>
          <a:p>
            <a:pPr marL="285750" indent="-285750">
              <a:buFont typeface="Arial" panose="020B0604020202020204" pitchFamily="34" charset="0"/>
              <a:buChar char="•"/>
            </a:pPr>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The small area unit is chiefdom. The target population was household children in the age range of 5-17. </a:t>
            </a:r>
            <a:endParaRPr lang="en-US" sz="2000" dirty="0">
              <a:solidFill>
                <a:srgbClr val="000000"/>
              </a:solidFill>
              <a:latin typeface="Times New Roman" panose="02020603050405020304" pitchFamily="18" charset="0"/>
              <a:ea typeface="DengXian" panose="02010600030101010101" pitchFamily="2" charset="-122"/>
            </a:endParaRPr>
          </a:p>
          <a:p>
            <a:r>
              <a:rPr lang="en-US" sz="2400" b="1" u="sng" dirty="0">
                <a:solidFill>
                  <a:srgbClr val="000000"/>
                </a:solidFill>
                <a:effectLst/>
                <a:latin typeface="Times New Roman" panose="02020603050405020304" pitchFamily="18" charset="0"/>
                <a:ea typeface="DengXian Light" panose="02010600030101010101" pitchFamily="2" charset="-122"/>
                <a:cs typeface="Times New Roman" panose="02020603050405020304" pitchFamily="18" charset="0"/>
              </a:rPr>
              <a:t>Quantitative Measures of CT </a:t>
            </a:r>
            <a:endParaRPr lang="en-US" sz="2400" b="1" u="sng" dirty="0">
              <a:effectLst/>
              <a:latin typeface="Times New Roman" panose="02020603050405020304" pitchFamily="18" charset="0"/>
              <a:ea typeface="DengXian Light" panose="02010600030101010101" pitchFamily="2" charset="-122"/>
              <a:cs typeface="Times New Roman" panose="02020603050405020304" pitchFamily="18" charset="0"/>
            </a:endParaRPr>
          </a:p>
          <a:p>
            <a:pPr marL="285750" indent="-285750">
              <a:buFont typeface="Arial" panose="020B0604020202020204" pitchFamily="34" charset="0"/>
              <a:buChar char="•"/>
            </a:pPr>
            <a:r>
              <a:rPr lang="en-US" sz="2000" dirty="0" err="1">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Okech</a:t>
            </a:r>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et al., (2020) provided details of statistical and operational definitions of child trafficking and were adopted in this study. </a:t>
            </a:r>
          </a:p>
          <a:p>
            <a:pPr marL="285750" indent="-285750">
              <a:buFont typeface="Arial" panose="020B0604020202020204" pitchFamily="34" charset="0"/>
              <a:buChar char="•"/>
            </a:pPr>
            <a:r>
              <a:rPr lang="en-US" sz="20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C</a:t>
            </a:r>
            <a:r>
              <a:rPr lang="en-US" sz="2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hildren were classified as victims of child trafficking if, in the past year, their labor conditions were characterized by any of the following: (1) hazardous labor sectors, (2) hazardous labor activities, and (3) force, fraud, and coercion. </a:t>
            </a:r>
            <a:endParaRPr lang="en-US" sz="2000" dirty="0">
              <a:solidFill>
                <a:srgbClr val="000000"/>
              </a:solidFill>
              <a:latin typeface="Times New Roman" panose="02020603050405020304" pitchFamily="18" charset="0"/>
              <a:ea typeface="DengXian" panose="02010600030101010101" pitchFamily="2" charset="-122"/>
            </a:endParaRPr>
          </a:p>
          <a:p>
            <a:r>
              <a:rPr lang="en-US" sz="2400" b="1" u="sng" dirty="0">
                <a:solidFill>
                  <a:srgbClr val="000000"/>
                </a:solidFill>
                <a:effectLst/>
                <a:latin typeface="Times New Roman" panose="02020603050405020304" pitchFamily="18" charset="0"/>
                <a:ea typeface="DengXian" panose="02010600030101010101" pitchFamily="2" charset="-122"/>
              </a:rPr>
              <a:t>Covariates</a:t>
            </a:r>
            <a:endParaRPr lang="en-US" sz="2400" b="1" u="sng" dirty="0">
              <a:solidFill>
                <a:srgbClr val="000000"/>
              </a:solidFill>
              <a:latin typeface="Times New Roman" panose="02020603050405020304" pitchFamily="18" charset="0"/>
              <a:ea typeface="DengXian" panose="02010600030101010101" pitchFamily="2" charset="-122"/>
            </a:endParaRPr>
          </a:p>
          <a:p>
            <a:pPr marL="285750" indent="-285750">
              <a:buFont typeface="Arial" panose="020B0604020202020204" pitchFamily="34" charset="0"/>
              <a:buChar char="•"/>
            </a:pPr>
            <a:r>
              <a:rPr lang="en-US" sz="2000" dirty="0">
                <a:solidFill>
                  <a:srgbClr val="000000"/>
                </a:solidFill>
                <a:effectLst/>
                <a:latin typeface="Times New Roman" panose="02020603050405020304" pitchFamily="18" charset="0"/>
                <a:ea typeface="DengXian" panose="02010600030101010101" pitchFamily="2" charset="-122"/>
              </a:rPr>
              <a:t>We included demographic, social, and financial variables as potential explanatory variables. </a:t>
            </a:r>
          </a:p>
          <a:p>
            <a:pPr marL="285750" indent="-285750">
              <a:buFont typeface="Arial" panose="020B0604020202020204" pitchFamily="34" charset="0"/>
              <a:buChar char="•"/>
            </a:pPr>
            <a:r>
              <a:rPr lang="en-US" sz="2000" dirty="0">
                <a:solidFill>
                  <a:srgbClr val="000000"/>
                </a:solidFill>
                <a:latin typeface="Times New Roman" panose="02020603050405020304" pitchFamily="18" charset="0"/>
                <a:ea typeface="DengXian" panose="02010600030101010101" pitchFamily="2" charset="-122"/>
              </a:rPr>
              <a:t>T</a:t>
            </a:r>
            <a:r>
              <a:rPr lang="en-US" sz="2000" dirty="0">
                <a:solidFill>
                  <a:srgbClr val="000000"/>
                </a:solidFill>
                <a:effectLst/>
                <a:latin typeface="Times New Roman" panose="02020603050405020304" pitchFamily="18" charset="0"/>
                <a:ea typeface="DengXian" panose="02010600030101010101" pitchFamily="2" charset="-122"/>
              </a:rPr>
              <a:t>wo variables, age and asset ownership, indicated significant relationship with CT in the chiefdoms (with p-value &lt; 0.05) with the prevalence of CT using stepwise selection based on the AIC criteria.</a:t>
            </a:r>
            <a:r>
              <a:rPr lang="en-US" sz="2000" dirty="0">
                <a:effectLst/>
              </a:rPr>
              <a:t> </a:t>
            </a:r>
            <a:endParaRPr lang="en-US" sz="2000" dirty="0">
              <a:solidFill>
                <a:srgbClr val="000000"/>
              </a:solidFill>
              <a:effectLst/>
              <a:latin typeface="Times New Roman" panose="02020603050405020304" pitchFamily="18" charset="0"/>
              <a:ea typeface="DengXian" panose="02010600030101010101" pitchFamily="2" charset="-122"/>
            </a:endParaRPr>
          </a:p>
          <a:p>
            <a:endParaRPr lang="en-US" dirty="0">
              <a:solidFill>
                <a:srgbClr val="000000"/>
              </a:solidFill>
              <a:latin typeface="Times New Roman" panose="02020603050405020304" pitchFamily="18" charset="0"/>
              <a:ea typeface="DengXian" panose="02010600030101010101" pitchFamily="2" charset="-122"/>
            </a:endParaRPr>
          </a:p>
        </p:txBody>
      </p:sp>
      <p:pic>
        <p:nvPicPr>
          <p:cNvPr id="5" name="Picture 4">
            <a:extLst>
              <a:ext uri="{FF2B5EF4-FFF2-40B4-BE49-F238E27FC236}">
                <a16:creationId xmlns:a16="http://schemas.microsoft.com/office/drawing/2014/main" id="{9DD25A78-433D-5A0E-36F1-A9966B46FE87}"/>
              </a:ext>
            </a:extLst>
          </p:cNvPr>
          <p:cNvPicPr>
            <a:picLocks noChangeAspect="1"/>
          </p:cNvPicPr>
          <p:nvPr/>
        </p:nvPicPr>
        <p:blipFill>
          <a:blip r:embed="rId3"/>
          <a:stretch>
            <a:fillRect/>
          </a:stretch>
        </p:blipFill>
        <p:spPr>
          <a:xfrm>
            <a:off x="3943770" y="6302052"/>
            <a:ext cx="3565395" cy="406108"/>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6F768F04-C9A9-409E-32D8-05A0A54D6E7D}"/>
              </a:ext>
            </a:extLst>
          </p:cNvPr>
          <p:cNvPicPr>
            <a:picLocks noChangeAspect="1"/>
          </p:cNvPicPr>
          <p:nvPr/>
        </p:nvPicPr>
        <p:blipFill>
          <a:blip r:embed="rId4"/>
          <a:stretch>
            <a:fillRect/>
          </a:stretch>
        </p:blipFill>
        <p:spPr>
          <a:xfrm>
            <a:off x="7619447" y="5819378"/>
            <a:ext cx="1128665" cy="1041844"/>
          </a:xfrm>
          <a:prstGeom prst="rect">
            <a:avLst/>
          </a:prstGeom>
        </p:spPr>
      </p:pic>
    </p:spTree>
    <p:extLst>
      <p:ext uri="{BB962C8B-B14F-4D97-AF65-F5344CB8AC3E}">
        <p14:creationId xmlns:p14="http://schemas.microsoft.com/office/powerpoint/2010/main" val="3076254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C8A42-5D89-6BCC-559A-CBB62CAB3BCA}"/>
              </a:ext>
            </a:extLst>
          </p:cNvPr>
          <p:cNvSpPr>
            <a:spLocks noGrp="1"/>
          </p:cNvSpPr>
          <p:nvPr>
            <p:ph idx="1"/>
          </p:nvPr>
        </p:nvSpPr>
        <p:spPr>
          <a:xfrm>
            <a:off x="287866" y="823874"/>
            <a:ext cx="11517896" cy="5576926"/>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3E17CD7-F0AF-A649-8D30-1A534062AE30}"/>
              </a:ext>
            </a:extLst>
          </p:cNvPr>
          <p:cNvSpPr>
            <a:spLocks noGrp="1"/>
          </p:cNvSpPr>
          <p:nvPr>
            <p:ph type="sldNum" sz="quarter" idx="12"/>
          </p:nvPr>
        </p:nvSpPr>
        <p:spPr/>
        <p:txBody>
          <a:bodyPr/>
          <a:lstStyle/>
          <a:p>
            <a:fld id="{9694CAA3-6CCB-0D46-87FF-2A339440C04E}" type="slidenum">
              <a:rPr lang="en-US" smtClean="0"/>
              <a:t>7</a:t>
            </a:fld>
            <a:endParaRPr lang="en-US"/>
          </a:p>
        </p:txBody>
      </p:sp>
      <p:sp>
        <p:nvSpPr>
          <p:cNvPr id="6" name="Rectangle 5">
            <a:extLst>
              <a:ext uri="{FF2B5EF4-FFF2-40B4-BE49-F238E27FC236}">
                <a16:creationId xmlns:a16="http://schemas.microsoft.com/office/drawing/2014/main" id="{E51A1848-0BA3-425D-124C-AC0B26424451}"/>
              </a:ext>
            </a:extLst>
          </p:cNvPr>
          <p:cNvSpPr/>
          <p:nvPr/>
        </p:nvSpPr>
        <p:spPr>
          <a:xfrm>
            <a:off x="0" y="0"/>
            <a:ext cx="6096000" cy="4910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Results</a:t>
            </a:r>
          </a:p>
        </p:txBody>
      </p:sp>
      <p:sp>
        <p:nvSpPr>
          <p:cNvPr id="7" name="Rectangle 6">
            <a:extLst>
              <a:ext uri="{FF2B5EF4-FFF2-40B4-BE49-F238E27FC236}">
                <a16:creationId xmlns:a16="http://schemas.microsoft.com/office/drawing/2014/main" id="{0A361524-D5F4-EC4C-404D-67F730CBA719}"/>
              </a:ext>
            </a:extLst>
          </p:cNvPr>
          <p:cNvSpPr/>
          <p:nvPr/>
        </p:nvSpPr>
        <p:spPr>
          <a:xfrm>
            <a:off x="6096000" y="0"/>
            <a:ext cx="6096000" cy="4910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New Roman" panose="02020603050405020304" pitchFamily="18" charset="0"/>
                <a:cs typeface="Times New Roman" panose="02020603050405020304" pitchFamily="18" charset="0"/>
              </a:rPr>
              <a:t>Kailahun</a:t>
            </a:r>
          </a:p>
        </p:txBody>
      </p:sp>
      <p:graphicFrame>
        <p:nvGraphicFramePr>
          <p:cNvPr id="18" name="Table 17">
            <a:extLst>
              <a:ext uri="{FF2B5EF4-FFF2-40B4-BE49-F238E27FC236}">
                <a16:creationId xmlns:a16="http://schemas.microsoft.com/office/drawing/2014/main" id="{7E323B5F-FED3-F44E-0A9B-A7E0CCC80F6C}"/>
              </a:ext>
            </a:extLst>
          </p:cNvPr>
          <p:cNvGraphicFramePr>
            <a:graphicFrameLocks noGrp="1"/>
          </p:cNvGraphicFramePr>
          <p:nvPr>
            <p:extLst>
              <p:ext uri="{D42A27DB-BD31-4B8C-83A1-F6EECF244321}">
                <p14:modId xmlns:p14="http://schemas.microsoft.com/office/powerpoint/2010/main" val="3540073449"/>
              </p:ext>
            </p:extLst>
          </p:nvPr>
        </p:nvGraphicFramePr>
        <p:xfrm>
          <a:off x="340531" y="629293"/>
          <a:ext cx="11563602" cy="5224744"/>
        </p:xfrm>
        <a:graphic>
          <a:graphicData uri="http://schemas.openxmlformats.org/drawingml/2006/table">
            <a:tbl>
              <a:tblPr>
                <a:tableStyleId>{5C22544A-7EE6-4342-B048-85BDC9FD1C3A}</a:tableStyleId>
              </a:tblPr>
              <a:tblGrid>
                <a:gridCol w="942620">
                  <a:extLst>
                    <a:ext uri="{9D8B030D-6E8A-4147-A177-3AD203B41FA5}">
                      <a16:colId xmlns:a16="http://schemas.microsoft.com/office/drawing/2014/main" val="2005673030"/>
                    </a:ext>
                  </a:extLst>
                </a:gridCol>
                <a:gridCol w="1299311">
                  <a:extLst>
                    <a:ext uri="{9D8B030D-6E8A-4147-A177-3AD203B41FA5}">
                      <a16:colId xmlns:a16="http://schemas.microsoft.com/office/drawing/2014/main" val="2168024434"/>
                    </a:ext>
                  </a:extLst>
                </a:gridCol>
                <a:gridCol w="640883">
                  <a:extLst>
                    <a:ext uri="{9D8B030D-6E8A-4147-A177-3AD203B41FA5}">
                      <a16:colId xmlns:a16="http://schemas.microsoft.com/office/drawing/2014/main" val="3057570950"/>
                    </a:ext>
                  </a:extLst>
                </a:gridCol>
                <a:gridCol w="562726">
                  <a:extLst>
                    <a:ext uri="{9D8B030D-6E8A-4147-A177-3AD203B41FA5}">
                      <a16:colId xmlns:a16="http://schemas.microsoft.com/office/drawing/2014/main" val="3509119058"/>
                    </a:ext>
                  </a:extLst>
                </a:gridCol>
                <a:gridCol w="640882">
                  <a:extLst>
                    <a:ext uri="{9D8B030D-6E8A-4147-A177-3AD203B41FA5}">
                      <a16:colId xmlns:a16="http://schemas.microsoft.com/office/drawing/2014/main" val="220863967"/>
                    </a:ext>
                  </a:extLst>
                </a:gridCol>
                <a:gridCol w="593989">
                  <a:extLst>
                    <a:ext uri="{9D8B030D-6E8A-4147-A177-3AD203B41FA5}">
                      <a16:colId xmlns:a16="http://schemas.microsoft.com/office/drawing/2014/main" val="1263644428"/>
                    </a:ext>
                  </a:extLst>
                </a:gridCol>
                <a:gridCol w="562726">
                  <a:extLst>
                    <a:ext uri="{9D8B030D-6E8A-4147-A177-3AD203B41FA5}">
                      <a16:colId xmlns:a16="http://schemas.microsoft.com/office/drawing/2014/main" val="1924401150"/>
                    </a:ext>
                  </a:extLst>
                </a:gridCol>
                <a:gridCol w="844089">
                  <a:extLst>
                    <a:ext uri="{9D8B030D-6E8A-4147-A177-3AD203B41FA5}">
                      <a16:colId xmlns:a16="http://schemas.microsoft.com/office/drawing/2014/main" val="1714234655"/>
                    </a:ext>
                  </a:extLst>
                </a:gridCol>
                <a:gridCol w="562726">
                  <a:extLst>
                    <a:ext uri="{9D8B030D-6E8A-4147-A177-3AD203B41FA5}">
                      <a16:colId xmlns:a16="http://schemas.microsoft.com/office/drawing/2014/main" val="1786063185"/>
                    </a:ext>
                  </a:extLst>
                </a:gridCol>
                <a:gridCol w="609620">
                  <a:extLst>
                    <a:ext uri="{9D8B030D-6E8A-4147-A177-3AD203B41FA5}">
                      <a16:colId xmlns:a16="http://schemas.microsoft.com/office/drawing/2014/main" val="365511684"/>
                    </a:ext>
                  </a:extLst>
                </a:gridCol>
                <a:gridCol w="562726">
                  <a:extLst>
                    <a:ext uri="{9D8B030D-6E8A-4147-A177-3AD203B41FA5}">
                      <a16:colId xmlns:a16="http://schemas.microsoft.com/office/drawing/2014/main" val="3293559839"/>
                    </a:ext>
                  </a:extLst>
                </a:gridCol>
                <a:gridCol w="609620">
                  <a:extLst>
                    <a:ext uri="{9D8B030D-6E8A-4147-A177-3AD203B41FA5}">
                      <a16:colId xmlns:a16="http://schemas.microsoft.com/office/drawing/2014/main" val="1619991790"/>
                    </a:ext>
                  </a:extLst>
                </a:gridCol>
                <a:gridCol w="593989">
                  <a:extLst>
                    <a:ext uri="{9D8B030D-6E8A-4147-A177-3AD203B41FA5}">
                      <a16:colId xmlns:a16="http://schemas.microsoft.com/office/drawing/2014/main" val="730701512"/>
                    </a:ext>
                  </a:extLst>
                </a:gridCol>
                <a:gridCol w="609620">
                  <a:extLst>
                    <a:ext uri="{9D8B030D-6E8A-4147-A177-3AD203B41FA5}">
                      <a16:colId xmlns:a16="http://schemas.microsoft.com/office/drawing/2014/main" val="1865112635"/>
                    </a:ext>
                  </a:extLst>
                </a:gridCol>
                <a:gridCol w="609620">
                  <a:extLst>
                    <a:ext uri="{9D8B030D-6E8A-4147-A177-3AD203B41FA5}">
                      <a16:colId xmlns:a16="http://schemas.microsoft.com/office/drawing/2014/main" val="3668945747"/>
                    </a:ext>
                  </a:extLst>
                </a:gridCol>
                <a:gridCol w="1318455">
                  <a:extLst>
                    <a:ext uri="{9D8B030D-6E8A-4147-A177-3AD203B41FA5}">
                      <a16:colId xmlns:a16="http://schemas.microsoft.com/office/drawing/2014/main" val="745413396"/>
                    </a:ext>
                  </a:extLst>
                </a:gridCol>
              </a:tblGrid>
              <a:tr h="287069">
                <a:tc rowSpan="3">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District</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rowSpan="3">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Chiefdoms</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gridSpan="3">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Point Estimates of CT</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rowSpan="2" gridSpan="3">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Sampling SDs</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rowSpan="2" hMerge="1">
                  <a:txBody>
                    <a:bodyPr/>
                    <a:lstStyle/>
                    <a:p>
                      <a:endParaRPr lang="en-US"/>
                    </a:p>
                  </a:txBody>
                  <a:tcPr/>
                </a:tc>
                <a:tc rowSpan="2" hMerge="1">
                  <a:txBody>
                    <a:bodyPr/>
                    <a:lstStyle/>
                    <a:p>
                      <a:endParaRPr lang="en-US"/>
                    </a:p>
                  </a:txBody>
                  <a:tcPr/>
                </a:tc>
                <a:tc rowSpan="2" gridSpan="2">
                  <a:txBody>
                    <a:bodyPr/>
                    <a:lstStyle/>
                    <a:p>
                      <a:pPr algn="l" fontAlgn="ctr"/>
                      <a:r>
                        <a:rPr lang="en-US" sz="1400" b="1" u="none" strike="noStrike">
                          <a:effectLst/>
                          <a:latin typeface="Times New Roman" panose="02020603050405020304" pitchFamily="18" charset="0"/>
                          <a:cs typeface="Times New Roman" panose="02020603050405020304" pitchFamily="18" charset="0"/>
                        </a:rPr>
                        <a:t>CI of survey</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rowSpan="2" hMerge="1">
                  <a:txBody>
                    <a:bodyPr/>
                    <a:lstStyle/>
                    <a:p>
                      <a:endParaRPr lang="en-US"/>
                    </a:p>
                  </a:txBody>
                  <a:tcPr/>
                </a:tc>
                <a:tc rowSpan="2" gridSpan="2">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Credible Interval </a:t>
                      </a:r>
                    </a:p>
                    <a:p>
                      <a:pPr algn="l" fontAlgn="ctr"/>
                      <a:r>
                        <a:rPr lang="en-US" sz="1400" b="1" u="none" strike="noStrike" dirty="0">
                          <a:effectLst/>
                          <a:latin typeface="Times New Roman" panose="02020603050405020304" pitchFamily="18" charset="0"/>
                          <a:cs typeface="Times New Roman" panose="02020603050405020304" pitchFamily="18" charset="0"/>
                        </a:rPr>
                        <a:t>of HB</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rowSpan="2" hMerge="1">
                  <a:txBody>
                    <a:bodyPr/>
                    <a:lstStyle/>
                    <a:p>
                      <a:endParaRPr lang="en-US"/>
                    </a:p>
                  </a:txBody>
                  <a:tcPr/>
                </a:tc>
                <a:tc rowSpan="2" gridSpan="2">
                  <a:txBody>
                    <a:bodyPr/>
                    <a:lstStyle/>
                    <a:p>
                      <a:pPr algn="l" fontAlgn="ctr"/>
                      <a:r>
                        <a:rPr lang="en-US" sz="1400" b="1" u="none" strike="noStrike">
                          <a:effectLst/>
                          <a:latin typeface="Times New Roman" panose="02020603050405020304" pitchFamily="18" charset="0"/>
                          <a:cs typeface="Times New Roman" panose="02020603050405020304" pitchFamily="18" charset="0"/>
                        </a:rPr>
                        <a:t>CI of EBLUP-ML</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rowSpan="2" hMerge="1">
                  <a:txBody>
                    <a:bodyPr/>
                    <a:lstStyle/>
                    <a:p>
                      <a:endParaRPr lang="en-US"/>
                    </a:p>
                  </a:txBody>
                  <a:tcPr/>
                </a:tc>
                <a:tc>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Sample </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a:effectLst/>
                          <a:latin typeface="Times New Roman" panose="02020603050405020304" pitchFamily="18" charset="0"/>
                          <a:cs typeface="Times New Roman" panose="02020603050405020304" pitchFamily="18" charset="0"/>
                        </a:rPr>
                        <a:t>Extent of  </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967968706"/>
                  </a:ext>
                </a:extLst>
              </a:tr>
              <a:tr h="305009">
                <a:tc vMerge="1">
                  <a:txBody>
                    <a:bodyPr/>
                    <a:lstStyle/>
                    <a:p>
                      <a:endParaRPr lang="en-US"/>
                    </a:p>
                  </a:txBody>
                  <a:tcPr/>
                </a:tc>
                <a:tc vMerge="1">
                  <a:txBody>
                    <a:bodyPr/>
                    <a:lstStyle/>
                    <a:p>
                      <a:endParaRPr lang="en-US"/>
                    </a:p>
                  </a:txBody>
                  <a:tcPr/>
                </a:tc>
                <a:tc gridSpan="3">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Prevalence Rates</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Sizes</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a:effectLst/>
                          <a:latin typeface="Times New Roman" panose="02020603050405020304" pitchFamily="18" charset="0"/>
                          <a:cs typeface="Times New Roman" panose="02020603050405020304" pitchFamily="18" charset="0"/>
                        </a:rPr>
                        <a:t> Shrinkage</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17523722"/>
                  </a:ext>
                </a:extLst>
              </a:tr>
              <a:tr h="497836">
                <a:tc vMerge="1">
                  <a:txBody>
                    <a:bodyPr/>
                    <a:lstStyle/>
                    <a:p>
                      <a:endParaRPr lang="en-US"/>
                    </a:p>
                  </a:txBody>
                  <a:tcPr/>
                </a:tc>
                <a:tc vMerge="1">
                  <a:txBody>
                    <a:bodyPr/>
                    <a:lstStyle/>
                    <a:p>
                      <a:endParaRPr lang="en-US"/>
                    </a:p>
                  </a:txBody>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Survey</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HB </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EBLUP</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Survey</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a:effectLst/>
                          <a:latin typeface="Times New Roman" panose="02020603050405020304" pitchFamily="18" charset="0"/>
                          <a:cs typeface="Times New Roman" panose="02020603050405020304" pitchFamily="18" charset="0"/>
                        </a:rPr>
                        <a:t>HB</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EBLUP-ML</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Lower</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upper</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lower</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upper</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lower</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upper</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 </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b"/>
                      <a:r>
                        <a:rPr lang="en-US" sz="1400" b="1" u="none" strike="noStrike" dirty="0">
                          <a:effectLst/>
                          <a:latin typeface="Times New Roman" panose="02020603050405020304" pitchFamily="18" charset="0"/>
                          <a:cs typeface="Times New Roman" panose="02020603050405020304" pitchFamily="18" charset="0"/>
                        </a:rPr>
                        <a:t> </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896514604"/>
                  </a:ext>
                </a:extLst>
              </a:tr>
              <a:tr h="305009">
                <a:tc rowSpan="13">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Kailahun </a:t>
                      </a:r>
                    </a:p>
                    <a:p>
                      <a:pPr algn="ctr" fontAlgn="ctr"/>
                      <a:r>
                        <a:rPr lang="en-US" sz="1400" b="1" u="none" strike="noStrike" dirty="0">
                          <a:effectLst/>
                          <a:latin typeface="Times New Roman" panose="02020603050405020304" pitchFamily="18" charset="0"/>
                          <a:cs typeface="Times New Roman" panose="02020603050405020304" pitchFamily="18" charset="0"/>
                        </a:rPr>
                        <a:t>(CT rate: 32.9%)</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1:Dea</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0.842</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0.830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0.829</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0.037</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0.037</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0.037</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0.769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0.915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0.757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0.903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0.757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0.901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158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0.034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774793389"/>
                  </a:ext>
                </a:extLst>
              </a:tr>
              <a:tr h="305009">
                <a:tc vMerge="1">
                  <a:txBody>
                    <a:bodyPr/>
                    <a:lstStyle/>
                    <a:p>
                      <a:endParaRPr lang="en-US"/>
                    </a:p>
                  </a:txBody>
                  <a:tcP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2:Jawie</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0.253</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0.255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0.255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0.037</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0.036</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0.036</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0.181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0.325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0.184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0.326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0.184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0.327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162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0.033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40654597"/>
                  </a:ext>
                </a:extLst>
              </a:tr>
              <a:tr h="305009">
                <a:tc vMerge="1">
                  <a:txBody>
                    <a:bodyPr/>
                    <a:lstStyle/>
                    <a:p>
                      <a:endParaRPr lang="en-US"/>
                    </a:p>
                  </a:txBody>
                  <a:tcP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3:Kissi Kama</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0.675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0.631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0.625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0.074</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0.071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0.070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0.529</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0.821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0.491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0.77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0.487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0.762</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40</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0.122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889699021"/>
                  </a:ext>
                </a:extLst>
              </a:tr>
              <a:tr h="305009">
                <a:tc vMerge="1">
                  <a:txBody>
                    <a:bodyPr/>
                    <a:lstStyle/>
                    <a:p>
                      <a:endParaRPr lang="en-US"/>
                    </a:p>
                  </a:txBody>
                  <a:tcP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4:Kissi Teng</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0.139</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0.147</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0.147</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0.034</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0.034</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0.034</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0.072</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0.206</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0.081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0.213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0.081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0.214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187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0.029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350350065"/>
                  </a:ext>
                </a:extLst>
              </a:tr>
              <a:tr h="305009">
                <a:tc vMerge="1">
                  <a:txBody>
                    <a:bodyPr/>
                    <a:lstStyle/>
                    <a:p>
                      <a:endParaRPr lang="en-US"/>
                    </a:p>
                  </a:txBody>
                  <a:tcP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5:Kissi Tongi</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0.226</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0.233</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0.235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0.041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0.040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0.040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0.146</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0.306</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0.155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0.311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0.156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0.313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133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0.040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42256781"/>
                  </a:ext>
                </a:extLst>
              </a:tr>
              <a:tr h="305009">
                <a:tc vMerge="1">
                  <a:txBody>
                    <a:bodyPr/>
                    <a:lstStyle/>
                    <a:p>
                      <a:endParaRPr lang="en-US"/>
                    </a:p>
                  </a:txBody>
                  <a:tcP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6:Kpeje Bongre</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0.553</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0.543</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0.542</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0.046</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0.045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0.045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0.462</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0.644</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0.456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0.629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0.453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0.631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103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0.051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568056219"/>
                  </a:ext>
                </a:extLst>
              </a:tr>
              <a:tr h="305009">
                <a:tc vMerge="1">
                  <a:txBody>
                    <a:bodyPr/>
                    <a:lstStyle/>
                    <a:p>
                      <a:endParaRPr lang="en-US"/>
                    </a:p>
                  </a:txBody>
                  <a:tcPr/>
                </a:tc>
                <a:tc>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7: </a:t>
                      </a:r>
                      <a:r>
                        <a:rPr lang="en-US" sz="1400" b="1" u="none" strike="noStrike" dirty="0" err="1">
                          <a:effectLst/>
                          <a:latin typeface="Times New Roman" panose="02020603050405020304" pitchFamily="18" charset="0"/>
                          <a:cs typeface="Times New Roman" panose="02020603050405020304" pitchFamily="18" charset="0"/>
                        </a:rPr>
                        <a:t>Kpeje</a:t>
                      </a:r>
                      <a:r>
                        <a:rPr lang="en-US" sz="1400" b="1" u="none" strike="noStrike" dirty="0">
                          <a:effectLst/>
                          <a:latin typeface="Times New Roman" panose="02020603050405020304" pitchFamily="18" charset="0"/>
                          <a:cs typeface="Times New Roman" panose="02020603050405020304" pitchFamily="18" charset="0"/>
                        </a:rPr>
                        <a:t> West</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0.500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0.517</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0.519</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0.166</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0.129</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0.129</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0.174</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0.826</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0.263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0.769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0.267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0.772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b="1" u="none" strike="noStrike" dirty="0">
                          <a:effectLst/>
                          <a:latin typeface="Times New Roman" panose="02020603050405020304" pitchFamily="18" charset="0"/>
                          <a:cs typeface="Times New Roman" panose="02020603050405020304" pitchFamily="18" charset="0"/>
                        </a:rPr>
                        <a:t>0.409</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875631984"/>
                  </a:ext>
                </a:extLst>
              </a:tr>
              <a:tr h="305009">
                <a:tc vMerge="1">
                  <a:txBody>
                    <a:bodyPr/>
                    <a:lstStyle/>
                    <a:p>
                      <a:endParaRPr lang="en-US"/>
                    </a:p>
                  </a:txBody>
                  <a:tcP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8: Luawa</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0.133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0.135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0.135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0.020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0.020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0.020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0.094</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0.172</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0.096</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0.175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0.096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0.175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547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0.010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469491294"/>
                  </a:ext>
                </a:extLst>
              </a:tr>
              <a:tr h="305009">
                <a:tc vMerge="1">
                  <a:txBody>
                    <a:bodyPr/>
                    <a:lstStyle/>
                    <a:p>
                      <a:endParaRPr lang="en-US"/>
                    </a:p>
                  </a:txBody>
                  <a:tcPr/>
                </a:tc>
                <a:tc>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9: Malema</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0.789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0.785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0.784</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0.108</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0.097</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0.098</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0.578</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1.000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0.592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0.974</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0.591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0.976</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19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b="1" u="none" strike="noStrike" dirty="0">
                          <a:effectLst/>
                          <a:latin typeface="Times New Roman" panose="02020603050405020304" pitchFamily="18" charset="0"/>
                          <a:cs typeface="Times New Roman" panose="02020603050405020304" pitchFamily="18" charset="0"/>
                        </a:rPr>
                        <a:t>0.226</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893984065"/>
                  </a:ext>
                </a:extLst>
              </a:tr>
              <a:tr h="305009">
                <a:tc vMerge="1">
                  <a:txBody>
                    <a:bodyPr/>
                    <a:lstStyle/>
                    <a:p>
                      <a:endParaRPr lang="en-US"/>
                    </a:p>
                  </a:txBody>
                  <a:tcP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10: Mandu</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0.165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0.169</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0.170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0.042</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0.041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0.041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0.083</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0.247</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0.088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0.249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0.090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0.250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127</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0.042</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609789565"/>
                  </a:ext>
                </a:extLst>
              </a:tr>
              <a:tr h="305009">
                <a:tc vMerge="1">
                  <a:txBody>
                    <a:bodyPr/>
                    <a:lstStyle/>
                    <a:p>
                      <a:endParaRPr lang="en-US"/>
                    </a:p>
                  </a:txBody>
                  <a:tcP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11: Njaluahun</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0.569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0.564</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0.564</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0.033</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0.033</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0.032</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0.505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0.633</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0.503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0.627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0.501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0.627</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209</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0.026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721609551"/>
                  </a:ext>
                </a:extLst>
              </a:tr>
              <a:tr h="305009">
                <a:tc vMerge="1">
                  <a:txBody>
                    <a:bodyPr/>
                    <a:lstStyle/>
                    <a:p>
                      <a:endParaRPr lang="en-US"/>
                    </a:p>
                  </a:txBody>
                  <a:tcP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12: Penguia</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0.425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0.433</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0.434</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0.074</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0.070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0.070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0.279</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0.571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0.294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0.572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0.297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0.571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40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0.122</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426533595"/>
                  </a:ext>
                </a:extLst>
              </a:tr>
              <a:tr h="322952">
                <a:tc vMerge="1">
                  <a:txBody>
                    <a:bodyPr/>
                    <a:lstStyle/>
                    <a:p>
                      <a:endParaRPr lang="en-US"/>
                    </a:p>
                  </a:txBody>
                  <a:tcPr/>
                </a:tc>
                <a:tc>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13: Upper Bambara</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1.000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0.955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0.950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0.149</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0.129</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0.131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0.709</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1(1.291)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0.702</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1(1.205)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0.694</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1(1.206)</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10</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b="1" u="none" strike="noStrike" dirty="0">
                          <a:effectLst/>
                          <a:latin typeface="Times New Roman" panose="02020603050405020304" pitchFamily="18" charset="0"/>
                          <a:cs typeface="Times New Roman" panose="02020603050405020304" pitchFamily="18" charset="0"/>
                        </a:rPr>
                        <a:t>0.357</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48056296"/>
                  </a:ext>
                </a:extLst>
              </a:tr>
            </a:tbl>
          </a:graphicData>
        </a:graphic>
      </p:graphicFrame>
      <p:pic>
        <p:nvPicPr>
          <p:cNvPr id="2" name="Picture 1">
            <a:extLst>
              <a:ext uri="{FF2B5EF4-FFF2-40B4-BE49-F238E27FC236}">
                <a16:creationId xmlns:a16="http://schemas.microsoft.com/office/drawing/2014/main" id="{1976329A-9744-5C7A-F47F-9A7003A9B3CE}"/>
              </a:ext>
            </a:extLst>
          </p:cNvPr>
          <p:cNvPicPr>
            <a:picLocks noChangeAspect="1"/>
          </p:cNvPicPr>
          <p:nvPr/>
        </p:nvPicPr>
        <p:blipFill>
          <a:blip r:embed="rId3"/>
          <a:stretch>
            <a:fillRect/>
          </a:stretch>
        </p:blipFill>
        <p:spPr>
          <a:xfrm>
            <a:off x="3943770" y="6302052"/>
            <a:ext cx="3565395" cy="406108"/>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B37FD539-A564-7160-7628-65721337E65A}"/>
              </a:ext>
            </a:extLst>
          </p:cNvPr>
          <p:cNvPicPr>
            <a:picLocks noChangeAspect="1"/>
          </p:cNvPicPr>
          <p:nvPr/>
        </p:nvPicPr>
        <p:blipFill>
          <a:blip r:embed="rId4"/>
          <a:stretch>
            <a:fillRect/>
          </a:stretch>
        </p:blipFill>
        <p:spPr>
          <a:xfrm>
            <a:off x="7619447" y="5819378"/>
            <a:ext cx="1128665" cy="1041844"/>
          </a:xfrm>
          <a:prstGeom prst="rect">
            <a:avLst/>
          </a:prstGeom>
        </p:spPr>
      </p:pic>
    </p:spTree>
    <p:extLst>
      <p:ext uri="{BB962C8B-B14F-4D97-AF65-F5344CB8AC3E}">
        <p14:creationId xmlns:p14="http://schemas.microsoft.com/office/powerpoint/2010/main" val="4067044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C8A42-5D89-6BCC-559A-CBB62CAB3BCA}"/>
              </a:ext>
            </a:extLst>
          </p:cNvPr>
          <p:cNvSpPr>
            <a:spLocks noGrp="1"/>
          </p:cNvSpPr>
          <p:nvPr>
            <p:ph idx="1"/>
          </p:nvPr>
        </p:nvSpPr>
        <p:spPr>
          <a:xfrm>
            <a:off x="287866" y="823874"/>
            <a:ext cx="11517896" cy="5576926"/>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3E17CD7-F0AF-A649-8D30-1A534062AE30}"/>
              </a:ext>
            </a:extLst>
          </p:cNvPr>
          <p:cNvSpPr>
            <a:spLocks noGrp="1"/>
          </p:cNvSpPr>
          <p:nvPr>
            <p:ph type="sldNum" sz="quarter" idx="12"/>
          </p:nvPr>
        </p:nvSpPr>
        <p:spPr/>
        <p:txBody>
          <a:bodyPr/>
          <a:lstStyle/>
          <a:p>
            <a:fld id="{9694CAA3-6CCB-0D46-87FF-2A339440C04E}" type="slidenum">
              <a:rPr lang="en-US" smtClean="0"/>
              <a:t>8</a:t>
            </a:fld>
            <a:endParaRPr lang="en-US"/>
          </a:p>
        </p:txBody>
      </p:sp>
      <p:sp>
        <p:nvSpPr>
          <p:cNvPr id="6" name="Rectangle 5">
            <a:extLst>
              <a:ext uri="{FF2B5EF4-FFF2-40B4-BE49-F238E27FC236}">
                <a16:creationId xmlns:a16="http://schemas.microsoft.com/office/drawing/2014/main" id="{E51A1848-0BA3-425D-124C-AC0B26424451}"/>
              </a:ext>
            </a:extLst>
          </p:cNvPr>
          <p:cNvSpPr/>
          <p:nvPr/>
        </p:nvSpPr>
        <p:spPr>
          <a:xfrm>
            <a:off x="0" y="0"/>
            <a:ext cx="6096000" cy="4910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Results</a:t>
            </a:r>
          </a:p>
        </p:txBody>
      </p:sp>
      <p:sp>
        <p:nvSpPr>
          <p:cNvPr id="7" name="Rectangle 6">
            <a:extLst>
              <a:ext uri="{FF2B5EF4-FFF2-40B4-BE49-F238E27FC236}">
                <a16:creationId xmlns:a16="http://schemas.microsoft.com/office/drawing/2014/main" id="{0A361524-D5F4-EC4C-404D-67F730CBA719}"/>
              </a:ext>
            </a:extLst>
          </p:cNvPr>
          <p:cNvSpPr/>
          <p:nvPr/>
        </p:nvSpPr>
        <p:spPr>
          <a:xfrm>
            <a:off x="6096000" y="0"/>
            <a:ext cx="6096000" cy="4910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New Roman" panose="02020603050405020304" pitchFamily="18" charset="0"/>
                <a:cs typeface="Times New Roman" panose="02020603050405020304" pitchFamily="18" charset="0"/>
              </a:rPr>
              <a:t>Kenema</a:t>
            </a:r>
          </a:p>
        </p:txBody>
      </p:sp>
      <p:graphicFrame>
        <p:nvGraphicFramePr>
          <p:cNvPr id="2" name="Table 1">
            <a:extLst>
              <a:ext uri="{FF2B5EF4-FFF2-40B4-BE49-F238E27FC236}">
                <a16:creationId xmlns:a16="http://schemas.microsoft.com/office/drawing/2014/main" id="{97C9F6DA-2152-4AE7-0DA0-55C087EBFDD9}"/>
              </a:ext>
            </a:extLst>
          </p:cNvPr>
          <p:cNvGraphicFramePr>
            <a:graphicFrameLocks noGrp="1"/>
          </p:cNvGraphicFramePr>
          <p:nvPr>
            <p:extLst>
              <p:ext uri="{D42A27DB-BD31-4B8C-83A1-F6EECF244321}">
                <p14:modId xmlns:p14="http://schemas.microsoft.com/office/powerpoint/2010/main" val="1403317660"/>
              </p:ext>
            </p:extLst>
          </p:nvPr>
        </p:nvGraphicFramePr>
        <p:xfrm>
          <a:off x="552054" y="618600"/>
          <a:ext cx="10989520" cy="5350620"/>
        </p:xfrm>
        <a:graphic>
          <a:graphicData uri="http://schemas.openxmlformats.org/drawingml/2006/table">
            <a:tbl>
              <a:tblPr>
                <a:tableStyleId>{5C22544A-7EE6-4342-B048-85BDC9FD1C3A}</a:tableStyleId>
              </a:tblPr>
              <a:tblGrid>
                <a:gridCol w="884175">
                  <a:extLst>
                    <a:ext uri="{9D8B030D-6E8A-4147-A177-3AD203B41FA5}">
                      <a16:colId xmlns:a16="http://schemas.microsoft.com/office/drawing/2014/main" val="1720249331"/>
                    </a:ext>
                  </a:extLst>
                </a:gridCol>
                <a:gridCol w="1504113">
                  <a:extLst>
                    <a:ext uri="{9D8B030D-6E8A-4147-A177-3AD203B41FA5}">
                      <a16:colId xmlns:a16="http://schemas.microsoft.com/office/drawing/2014/main" val="3977657111"/>
                    </a:ext>
                  </a:extLst>
                </a:gridCol>
                <a:gridCol w="497985">
                  <a:extLst>
                    <a:ext uri="{9D8B030D-6E8A-4147-A177-3AD203B41FA5}">
                      <a16:colId xmlns:a16="http://schemas.microsoft.com/office/drawing/2014/main" val="1726630800"/>
                    </a:ext>
                  </a:extLst>
                </a:gridCol>
                <a:gridCol w="558961">
                  <a:extLst>
                    <a:ext uri="{9D8B030D-6E8A-4147-A177-3AD203B41FA5}">
                      <a16:colId xmlns:a16="http://schemas.microsoft.com/office/drawing/2014/main" val="3063267546"/>
                    </a:ext>
                  </a:extLst>
                </a:gridCol>
                <a:gridCol w="579287">
                  <a:extLst>
                    <a:ext uri="{9D8B030D-6E8A-4147-A177-3AD203B41FA5}">
                      <a16:colId xmlns:a16="http://schemas.microsoft.com/office/drawing/2014/main" val="1771037782"/>
                    </a:ext>
                  </a:extLst>
                </a:gridCol>
                <a:gridCol w="579287">
                  <a:extLst>
                    <a:ext uri="{9D8B030D-6E8A-4147-A177-3AD203B41FA5}">
                      <a16:colId xmlns:a16="http://schemas.microsoft.com/office/drawing/2014/main" val="1402943984"/>
                    </a:ext>
                  </a:extLst>
                </a:gridCol>
                <a:gridCol w="518311">
                  <a:extLst>
                    <a:ext uri="{9D8B030D-6E8A-4147-A177-3AD203B41FA5}">
                      <a16:colId xmlns:a16="http://schemas.microsoft.com/office/drawing/2014/main" val="3334038510"/>
                    </a:ext>
                  </a:extLst>
                </a:gridCol>
                <a:gridCol w="619939">
                  <a:extLst>
                    <a:ext uri="{9D8B030D-6E8A-4147-A177-3AD203B41FA5}">
                      <a16:colId xmlns:a16="http://schemas.microsoft.com/office/drawing/2014/main" val="1468726215"/>
                    </a:ext>
                  </a:extLst>
                </a:gridCol>
                <a:gridCol w="636877">
                  <a:extLst>
                    <a:ext uri="{9D8B030D-6E8A-4147-A177-3AD203B41FA5}">
                      <a16:colId xmlns:a16="http://schemas.microsoft.com/office/drawing/2014/main" val="3582747339"/>
                    </a:ext>
                  </a:extLst>
                </a:gridCol>
                <a:gridCol w="640264">
                  <a:extLst>
                    <a:ext uri="{9D8B030D-6E8A-4147-A177-3AD203B41FA5}">
                      <a16:colId xmlns:a16="http://schemas.microsoft.com/office/drawing/2014/main" val="2180036700"/>
                    </a:ext>
                  </a:extLst>
                </a:gridCol>
                <a:gridCol w="569124">
                  <a:extLst>
                    <a:ext uri="{9D8B030D-6E8A-4147-A177-3AD203B41FA5}">
                      <a16:colId xmlns:a16="http://schemas.microsoft.com/office/drawing/2014/main" val="1869058491"/>
                    </a:ext>
                  </a:extLst>
                </a:gridCol>
                <a:gridCol w="579287">
                  <a:extLst>
                    <a:ext uri="{9D8B030D-6E8A-4147-A177-3AD203B41FA5}">
                      <a16:colId xmlns:a16="http://schemas.microsoft.com/office/drawing/2014/main" val="2727458569"/>
                    </a:ext>
                  </a:extLst>
                </a:gridCol>
                <a:gridCol w="650428">
                  <a:extLst>
                    <a:ext uri="{9D8B030D-6E8A-4147-A177-3AD203B41FA5}">
                      <a16:colId xmlns:a16="http://schemas.microsoft.com/office/drawing/2014/main" val="3122597479"/>
                    </a:ext>
                  </a:extLst>
                </a:gridCol>
                <a:gridCol w="650428">
                  <a:extLst>
                    <a:ext uri="{9D8B030D-6E8A-4147-A177-3AD203B41FA5}">
                      <a16:colId xmlns:a16="http://schemas.microsoft.com/office/drawing/2014/main" val="4012440721"/>
                    </a:ext>
                  </a:extLst>
                </a:gridCol>
                <a:gridCol w="758834">
                  <a:extLst>
                    <a:ext uri="{9D8B030D-6E8A-4147-A177-3AD203B41FA5}">
                      <a16:colId xmlns:a16="http://schemas.microsoft.com/office/drawing/2014/main" val="2316480364"/>
                    </a:ext>
                  </a:extLst>
                </a:gridCol>
                <a:gridCol w="762220">
                  <a:extLst>
                    <a:ext uri="{9D8B030D-6E8A-4147-A177-3AD203B41FA5}">
                      <a16:colId xmlns:a16="http://schemas.microsoft.com/office/drawing/2014/main" val="3770161691"/>
                    </a:ext>
                  </a:extLst>
                </a:gridCol>
              </a:tblGrid>
              <a:tr h="284681">
                <a:tc rowSpan="3">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District</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rowSpan="3">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Chiefdoms</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gridSpan="3">
                  <a:txBody>
                    <a:bodyPr/>
                    <a:lstStyle/>
                    <a:p>
                      <a:pPr algn="ctr" fontAlgn="ctr"/>
                      <a:r>
                        <a:rPr lang="en-US" sz="1400" u="none" strike="noStrike" kern="1200" dirty="0">
                          <a:solidFill>
                            <a:schemeClr val="dk1"/>
                          </a:solidFill>
                          <a:effectLst/>
                          <a:latin typeface="Times New Roman" panose="02020603050405020304" pitchFamily="18" charset="0"/>
                          <a:ea typeface="+mn-ea"/>
                          <a:cs typeface="Times New Roman" panose="02020603050405020304" pitchFamily="18" charset="0"/>
                        </a:rPr>
                        <a:t>Point Estimates of CT</a:t>
                      </a:r>
                    </a:p>
                  </a:txBody>
                  <a:tcPr marL="0" marR="0" marT="0" marB="0" anchor="ctr"/>
                </a:tc>
                <a:tc hMerge="1">
                  <a:txBody>
                    <a:bodyPr/>
                    <a:lstStyle/>
                    <a:p>
                      <a:endParaRPr lang="en-US"/>
                    </a:p>
                  </a:txBody>
                  <a:tcPr/>
                </a:tc>
                <a:tc hMerge="1">
                  <a:txBody>
                    <a:bodyPr/>
                    <a:lstStyle/>
                    <a:p>
                      <a:endParaRPr lang="en-US"/>
                    </a:p>
                  </a:txBody>
                  <a:tcPr/>
                </a:tc>
                <a:tc rowSpan="2" gridSpan="3">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Sampling SDs</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rowSpan="2" hMerge="1">
                  <a:txBody>
                    <a:bodyPr/>
                    <a:lstStyle/>
                    <a:p>
                      <a:endParaRPr lang="en-US"/>
                    </a:p>
                  </a:txBody>
                  <a:tcPr/>
                </a:tc>
                <a:tc rowSpan="2" hMerge="1">
                  <a:txBody>
                    <a:bodyPr/>
                    <a:lstStyle/>
                    <a:p>
                      <a:endParaRPr lang="en-US"/>
                    </a:p>
                  </a:txBody>
                  <a:tcPr/>
                </a:tc>
                <a:tc rowSpan="2" gridSpan="2">
                  <a:txBody>
                    <a:bodyPr/>
                    <a:lstStyle/>
                    <a:p>
                      <a:pPr algn="l" fontAlgn="ctr"/>
                      <a:r>
                        <a:rPr lang="en-US" sz="1400" b="1" u="none" strike="noStrike">
                          <a:effectLst/>
                          <a:latin typeface="Times New Roman" panose="02020603050405020304" pitchFamily="18" charset="0"/>
                          <a:cs typeface="Times New Roman" panose="02020603050405020304" pitchFamily="18" charset="0"/>
                        </a:rPr>
                        <a:t>CI of survey</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rowSpan="2" hMerge="1">
                  <a:txBody>
                    <a:bodyPr/>
                    <a:lstStyle/>
                    <a:p>
                      <a:endParaRPr lang="en-US"/>
                    </a:p>
                  </a:txBody>
                  <a:tcPr/>
                </a:tc>
                <a:tc rowSpan="2" gridSpan="2">
                  <a:txBody>
                    <a:bodyPr/>
                    <a:lstStyle/>
                    <a:p>
                      <a:pPr algn="l" fontAlgn="ctr"/>
                      <a:r>
                        <a:rPr lang="en-US" sz="1400" b="1" u="none" strike="noStrike">
                          <a:effectLst/>
                          <a:latin typeface="Times New Roman" panose="02020603050405020304" pitchFamily="18" charset="0"/>
                          <a:cs typeface="Times New Roman" panose="02020603050405020304" pitchFamily="18" charset="0"/>
                        </a:rPr>
                        <a:t>Credible Interval of HB</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rowSpan="2" hMerge="1">
                  <a:txBody>
                    <a:bodyPr/>
                    <a:lstStyle/>
                    <a:p>
                      <a:endParaRPr lang="en-US"/>
                    </a:p>
                  </a:txBody>
                  <a:tcPr/>
                </a:tc>
                <a:tc rowSpan="2" gridSpan="2">
                  <a:txBody>
                    <a:bodyPr/>
                    <a:lstStyle/>
                    <a:p>
                      <a:pPr algn="l" fontAlgn="ctr"/>
                      <a:r>
                        <a:rPr lang="en-US" sz="1400" b="1" u="none" strike="noStrike">
                          <a:effectLst/>
                          <a:latin typeface="Times New Roman" panose="02020603050405020304" pitchFamily="18" charset="0"/>
                          <a:cs typeface="Times New Roman" panose="02020603050405020304" pitchFamily="18" charset="0"/>
                        </a:rPr>
                        <a:t>CI of EBLUP-ML</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rowSpan="2" hMerge="1">
                  <a:txBody>
                    <a:bodyPr/>
                    <a:lstStyle/>
                    <a:p>
                      <a:endParaRPr lang="en-US"/>
                    </a:p>
                  </a:txBody>
                  <a:tcPr/>
                </a:tc>
                <a:tc>
                  <a:txBody>
                    <a:bodyPr/>
                    <a:lstStyle/>
                    <a:p>
                      <a:pPr algn="l" fontAlgn="ctr"/>
                      <a:r>
                        <a:rPr lang="en-US" sz="1400" u="none" strike="noStrike" kern="1200" dirty="0">
                          <a:solidFill>
                            <a:schemeClr val="dk1"/>
                          </a:solidFill>
                          <a:effectLst/>
                          <a:latin typeface="Times New Roman" panose="02020603050405020304" pitchFamily="18" charset="0"/>
                          <a:ea typeface="+mn-ea"/>
                          <a:cs typeface="Times New Roman" panose="02020603050405020304" pitchFamily="18" charset="0"/>
                        </a:rPr>
                        <a:t>Sample</a:t>
                      </a:r>
                      <a:r>
                        <a:rPr lang="en-US" sz="1400" u="none" strike="noStrike" dirty="0">
                          <a:effectLst/>
                        </a:rPr>
                        <a:t> </a:t>
                      </a:r>
                      <a:endParaRPr lang="en-US" sz="1400" b="1"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en-US" sz="1400" u="none" strike="noStrike" kern="1200" dirty="0">
                          <a:solidFill>
                            <a:schemeClr val="dk1"/>
                          </a:solidFill>
                          <a:effectLst/>
                          <a:latin typeface="Times New Roman" panose="02020603050405020304" pitchFamily="18" charset="0"/>
                          <a:ea typeface="+mn-ea"/>
                          <a:cs typeface="Times New Roman" panose="02020603050405020304" pitchFamily="18" charset="0"/>
                        </a:rPr>
                        <a:t>Extent of  </a:t>
                      </a:r>
                    </a:p>
                  </a:txBody>
                  <a:tcPr marL="0" marR="0" marT="0" marB="0" anchor="ctr"/>
                </a:tc>
                <a:extLst>
                  <a:ext uri="{0D108BD9-81ED-4DB2-BD59-A6C34878D82A}">
                    <a16:rowId xmlns:a16="http://schemas.microsoft.com/office/drawing/2014/main" val="1187714966"/>
                  </a:ext>
                </a:extLst>
              </a:tr>
              <a:tr h="302474">
                <a:tc vMerge="1">
                  <a:txBody>
                    <a:bodyPr/>
                    <a:lstStyle/>
                    <a:p>
                      <a:endParaRPr lang="en-US"/>
                    </a:p>
                  </a:txBody>
                  <a:tcPr/>
                </a:tc>
                <a:tc vMerge="1">
                  <a:txBody>
                    <a:bodyPr/>
                    <a:lstStyle/>
                    <a:p>
                      <a:endParaRPr lang="en-US"/>
                    </a:p>
                  </a:txBody>
                  <a:tcPr/>
                </a:tc>
                <a:tc gridSpan="3">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Prevalence Rates</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Sizes</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 Shrinkage</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88521485"/>
                  </a:ext>
                </a:extLst>
              </a:tr>
              <a:tr h="493697">
                <a:tc vMerge="1">
                  <a:txBody>
                    <a:bodyPr/>
                    <a:lstStyle/>
                    <a:p>
                      <a:endParaRPr lang="en-US"/>
                    </a:p>
                  </a:txBody>
                  <a:tcPr/>
                </a:tc>
                <a:tc vMerge="1">
                  <a:txBody>
                    <a:bodyPr/>
                    <a:lstStyle/>
                    <a:p>
                      <a:endParaRPr lang="en-US"/>
                    </a:p>
                  </a:txBody>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Survey</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a:effectLst/>
                          <a:latin typeface="Times New Roman" panose="02020603050405020304" pitchFamily="18" charset="0"/>
                          <a:cs typeface="Times New Roman" panose="02020603050405020304" pitchFamily="18" charset="0"/>
                        </a:rPr>
                        <a:t>HB </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a:effectLst/>
                          <a:latin typeface="Times New Roman" panose="02020603050405020304" pitchFamily="18" charset="0"/>
                          <a:cs typeface="Times New Roman" panose="02020603050405020304" pitchFamily="18" charset="0"/>
                        </a:rPr>
                        <a:t>EBLUP</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a:effectLst/>
                          <a:latin typeface="Times New Roman" panose="02020603050405020304" pitchFamily="18" charset="0"/>
                          <a:cs typeface="Times New Roman" panose="02020603050405020304" pitchFamily="18" charset="0"/>
                        </a:rPr>
                        <a:t>Survey</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a:effectLst/>
                          <a:latin typeface="Times New Roman" panose="02020603050405020304" pitchFamily="18" charset="0"/>
                          <a:cs typeface="Times New Roman" panose="02020603050405020304" pitchFamily="18" charset="0"/>
                        </a:rPr>
                        <a:t>HB</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EBLUP-ML</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a:effectLst/>
                          <a:latin typeface="Times New Roman" panose="02020603050405020304" pitchFamily="18" charset="0"/>
                          <a:cs typeface="Times New Roman" panose="02020603050405020304" pitchFamily="18" charset="0"/>
                        </a:rPr>
                        <a:t>Lower</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a:effectLst/>
                          <a:latin typeface="Times New Roman" panose="02020603050405020304" pitchFamily="18" charset="0"/>
                          <a:cs typeface="Times New Roman" panose="02020603050405020304" pitchFamily="18" charset="0"/>
                        </a:rPr>
                        <a:t>upper</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a:effectLst/>
                          <a:latin typeface="Times New Roman" panose="02020603050405020304" pitchFamily="18" charset="0"/>
                          <a:cs typeface="Times New Roman" panose="02020603050405020304" pitchFamily="18" charset="0"/>
                        </a:rPr>
                        <a:t>lower</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a:effectLst/>
                          <a:latin typeface="Times New Roman" panose="02020603050405020304" pitchFamily="18" charset="0"/>
                          <a:cs typeface="Times New Roman" panose="02020603050405020304" pitchFamily="18" charset="0"/>
                        </a:rPr>
                        <a:t>upper</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lower</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upper</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a:effectLst/>
                          <a:latin typeface="Times New Roman" panose="02020603050405020304" pitchFamily="18" charset="0"/>
                          <a:cs typeface="Times New Roman" panose="02020603050405020304" pitchFamily="18" charset="0"/>
                        </a:rPr>
                        <a:t> </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b"/>
                      <a:r>
                        <a:rPr lang="en-US" sz="1400" b="1" u="none" strike="noStrike" dirty="0">
                          <a:effectLst/>
                          <a:latin typeface="Times New Roman" panose="02020603050405020304" pitchFamily="18" charset="0"/>
                          <a:cs typeface="Times New Roman" panose="02020603050405020304" pitchFamily="18" charset="0"/>
                        </a:rPr>
                        <a:t> </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88276734"/>
                  </a:ext>
                </a:extLst>
              </a:tr>
              <a:tr h="302474">
                <a:tc rowSpan="13">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Kenema </a:t>
                      </a:r>
                    </a:p>
                    <a:p>
                      <a:pPr algn="l" fontAlgn="ctr"/>
                      <a:r>
                        <a:rPr lang="en-US" sz="1400" b="1" u="none" strike="noStrike" dirty="0">
                          <a:effectLst/>
                          <a:latin typeface="Times New Roman" panose="02020603050405020304" pitchFamily="18" charset="0"/>
                          <a:cs typeface="Times New Roman" panose="02020603050405020304" pitchFamily="18" charset="0"/>
                        </a:rPr>
                        <a:t>(CT rate: 26.6%)</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u="none" strike="noStrike" dirty="0">
                          <a:effectLst/>
                          <a:latin typeface="Times New Roman" panose="02020603050405020304" pitchFamily="18" charset="0"/>
                          <a:cs typeface="Times New Roman" panose="02020603050405020304" pitchFamily="18" charset="0"/>
                        </a:rPr>
                        <a:t>14: </a:t>
                      </a:r>
                      <a:r>
                        <a:rPr lang="en-US" sz="1400" u="none" strike="noStrike" dirty="0" err="1">
                          <a:effectLst/>
                          <a:latin typeface="Times New Roman" panose="02020603050405020304" pitchFamily="18" charset="0"/>
                          <a:cs typeface="Times New Roman" panose="02020603050405020304" pitchFamily="18" charset="0"/>
                        </a:rPr>
                        <a:t>Dama</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0.154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0.161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0.028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0.027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0.027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0.208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0.107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0.212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0.107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0.214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292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0.019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189945800"/>
                  </a:ext>
                </a:extLst>
              </a:tr>
              <a:tr h="302474">
                <a:tc vMerge="1">
                  <a:txBody>
                    <a:bodyPr/>
                    <a:lstStyle/>
                    <a:p>
                      <a:endParaRPr lang="en-US"/>
                    </a:p>
                  </a:txBody>
                  <a:tcP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15: Dodo</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0.61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0.575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0.061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0.059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0.059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0.73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0.464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0.695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0.691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59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0.086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46737939"/>
                  </a:ext>
                </a:extLst>
              </a:tr>
              <a:tr h="302474">
                <a:tc vMerge="1">
                  <a:txBody>
                    <a:bodyPr/>
                    <a:lstStyle/>
                    <a:p>
                      <a:endParaRPr lang="en-US"/>
                    </a:p>
                  </a:txBody>
                  <a:tcP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16: Gaura</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0.673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0.656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0.652</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0.067</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0.064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0.064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0.541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0.805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0.529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0.781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0.527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0.777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49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0.102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817598922"/>
                  </a:ext>
                </a:extLst>
              </a:tr>
              <a:tr h="302474">
                <a:tc vMerge="1">
                  <a:txBody>
                    <a:bodyPr/>
                    <a:lstStyle/>
                    <a:p>
                      <a:endParaRPr lang="en-US"/>
                    </a:p>
                  </a:txBody>
                  <a:tcP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17: Gorama Mende</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0.328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0.329</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0.329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0.03</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0.268</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0.388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0.271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0.388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0.388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238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0.023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056315158"/>
                  </a:ext>
                </a:extLst>
              </a:tr>
              <a:tr h="302474">
                <a:tc vMerge="1">
                  <a:txBody>
                    <a:bodyPr/>
                    <a:lstStyle/>
                    <a:p>
                      <a:endParaRPr lang="en-US"/>
                    </a:p>
                  </a:txBody>
                  <a:tcP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18: Kandu Leppiama</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0.443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0.437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0.435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0.048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0.046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0.047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0.349</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0.537</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0.345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0.527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0.344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0.526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97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0.054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39661522"/>
                  </a:ext>
                </a:extLst>
              </a:tr>
              <a:tr h="302474">
                <a:tc vMerge="1">
                  <a:txBody>
                    <a:bodyPr/>
                    <a:lstStyle/>
                    <a:p>
                      <a:endParaRPr lang="en-US"/>
                    </a:p>
                  </a:txBody>
                  <a:tcP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19: Kenema City</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0.259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0.259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0.259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0.016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0.016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0.016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0.228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0.29</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0.228</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0.289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0.228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887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0.006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714812210"/>
                  </a:ext>
                </a:extLst>
              </a:tr>
              <a:tr h="302474">
                <a:tc vMerge="1">
                  <a:txBody>
                    <a:bodyPr/>
                    <a:lstStyle/>
                    <a:p>
                      <a:endParaRPr lang="en-US"/>
                    </a:p>
                  </a:txBody>
                  <a:tcP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20: Koya</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0.191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0.194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0.195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0.057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0.054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0.055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0.079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0.303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0.088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0.301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0.087</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0.303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68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0.075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405566579"/>
                  </a:ext>
                </a:extLst>
              </a:tr>
              <a:tr h="302474">
                <a:tc vMerge="1">
                  <a:txBody>
                    <a:bodyPr/>
                    <a:lstStyle/>
                    <a:p>
                      <a:endParaRPr lang="en-US"/>
                    </a:p>
                  </a:txBody>
                  <a:tcP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21: Lower Bambara</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0.245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0.246</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0.247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0.206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0.284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0.208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0.285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0.207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0.286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548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391757717"/>
                  </a:ext>
                </a:extLst>
              </a:tr>
              <a:tr h="302474">
                <a:tc vMerge="1">
                  <a:txBody>
                    <a:bodyPr/>
                    <a:lstStyle/>
                    <a:p>
                      <a:endParaRPr lang="en-US"/>
                    </a:p>
                  </a:txBody>
                  <a:tcP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22: Malegohun</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0.275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0.276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0.042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0.041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0.041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0.188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0.352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0.195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0.356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0.196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0.357</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126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0.042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625713260"/>
                  </a:ext>
                </a:extLst>
              </a:tr>
              <a:tr h="302474">
                <a:tc vMerge="1">
                  <a:txBody>
                    <a:bodyPr/>
                    <a:lstStyle/>
                    <a:p>
                      <a:endParaRPr lang="en-US"/>
                    </a:p>
                  </a:txBody>
                  <a:tcP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23: Nongowa</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0.304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0.305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0.305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0.024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0.023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0.023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0.258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0.353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0.26</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0.351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398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0.014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593543157"/>
                  </a:ext>
                </a:extLst>
              </a:tr>
              <a:tr h="302474">
                <a:tc vMerge="1">
                  <a:txBody>
                    <a:bodyPr/>
                    <a:lstStyle/>
                    <a:p>
                      <a:endParaRPr lang="en-US"/>
                    </a:p>
                  </a:txBody>
                  <a:tcP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24: Simbaru</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0.435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0.434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0.432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0.069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0.066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0.066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0.299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0.571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0.302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0.565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0.303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0.561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46</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0.108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96264929"/>
                  </a:ext>
                </a:extLst>
              </a:tr>
              <a:tr h="302474">
                <a:tc vMerge="1">
                  <a:txBody>
                    <a:bodyPr/>
                    <a:lstStyle/>
                    <a:p>
                      <a:endParaRPr lang="en-US"/>
                    </a:p>
                  </a:txBody>
                  <a:tcP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25: Small Bo</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0.082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0.091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0.033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0.032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0.032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0.018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0.146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0.026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0.155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0.028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0.155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207</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0.026</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19854593"/>
                  </a:ext>
                </a:extLst>
              </a:tr>
              <a:tr h="302474">
                <a:tc vMerge="1">
                  <a:txBody>
                    <a:bodyPr/>
                    <a:lstStyle/>
                    <a:p>
                      <a:endParaRPr lang="en-US"/>
                    </a:p>
                  </a:txBody>
                  <a:tcPr/>
                </a:tc>
                <a:tc>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26: </a:t>
                      </a:r>
                      <a:r>
                        <a:rPr lang="en-US" sz="1400" b="1" u="none" strike="noStrike" dirty="0" err="1">
                          <a:effectLst/>
                          <a:latin typeface="Times New Roman" panose="02020603050405020304" pitchFamily="18" charset="0"/>
                          <a:cs typeface="Times New Roman" panose="02020603050405020304" pitchFamily="18" charset="0"/>
                        </a:rPr>
                        <a:t>Tunkia</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0.214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0.228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0.229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0.126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0.108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0.108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0.014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0.439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0.018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0.441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14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b="1" u="none" strike="noStrike" dirty="0">
                          <a:effectLst/>
                          <a:latin typeface="Times New Roman" panose="02020603050405020304" pitchFamily="18" charset="0"/>
                          <a:cs typeface="Times New Roman" panose="02020603050405020304" pitchFamily="18" charset="0"/>
                        </a:rPr>
                        <a:t>0.284</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14287957"/>
                  </a:ext>
                </a:extLst>
              </a:tr>
            </a:tbl>
          </a:graphicData>
        </a:graphic>
      </p:graphicFrame>
      <p:pic>
        <p:nvPicPr>
          <p:cNvPr id="5" name="Picture 4">
            <a:extLst>
              <a:ext uri="{FF2B5EF4-FFF2-40B4-BE49-F238E27FC236}">
                <a16:creationId xmlns:a16="http://schemas.microsoft.com/office/drawing/2014/main" id="{F5D0A359-64D9-31EF-47F6-EC9F6041CFA4}"/>
              </a:ext>
            </a:extLst>
          </p:cNvPr>
          <p:cNvPicPr>
            <a:picLocks noChangeAspect="1"/>
          </p:cNvPicPr>
          <p:nvPr/>
        </p:nvPicPr>
        <p:blipFill>
          <a:blip r:embed="rId3"/>
          <a:stretch>
            <a:fillRect/>
          </a:stretch>
        </p:blipFill>
        <p:spPr>
          <a:xfrm>
            <a:off x="3943770" y="6302052"/>
            <a:ext cx="3565395" cy="406108"/>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5C41C2D1-B37C-6353-F4B7-02F64D14E44E}"/>
              </a:ext>
            </a:extLst>
          </p:cNvPr>
          <p:cNvPicPr>
            <a:picLocks noChangeAspect="1"/>
          </p:cNvPicPr>
          <p:nvPr/>
        </p:nvPicPr>
        <p:blipFill>
          <a:blip r:embed="rId4"/>
          <a:stretch>
            <a:fillRect/>
          </a:stretch>
        </p:blipFill>
        <p:spPr>
          <a:xfrm>
            <a:off x="7619447" y="5819378"/>
            <a:ext cx="1128665" cy="1041844"/>
          </a:xfrm>
          <a:prstGeom prst="rect">
            <a:avLst/>
          </a:prstGeom>
        </p:spPr>
      </p:pic>
    </p:spTree>
    <p:extLst>
      <p:ext uri="{BB962C8B-B14F-4D97-AF65-F5344CB8AC3E}">
        <p14:creationId xmlns:p14="http://schemas.microsoft.com/office/powerpoint/2010/main" val="1511787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C8A42-5D89-6BCC-559A-CBB62CAB3BCA}"/>
              </a:ext>
            </a:extLst>
          </p:cNvPr>
          <p:cNvSpPr>
            <a:spLocks noGrp="1"/>
          </p:cNvSpPr>
          <p:nvPr>
            <p:ph idx="1"/>
          </p:nvPr>
        </p:nvSpPr>
        <p:spPr>
          <a:xfrm>
            <a:off x="287866" y="823874"/>
            <a:ext cx="11517896" cy="5013008"/>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3E17CD7-F0AF-A649-8D30-1A534062AE30}"/>
              </a:ext>
            </a:extLst>
          </p:cNvPr>
          <p:cNvSpPr>
            <a:spLocks noGrp="1"/>
          </p:cNvSpPr>
          <p:nvPr>
            <p:ph type="sldNum" sz="quarter" idx="12"/>
          </p:nvPr>
        </p:nvSpPr>
        <p:spPr/>
        <p:txBody>
          <a:bodyPr/>
          <a:lstStyle/>
          <a:p>
            <a:fld id="{9694CAA3-6CCB-0D46-87FF-2A339440C04E}" type="slidenum">
              <a:rPr lang="en-US" smtClean="0"/>
              <a:t>9</a:t>
            </a:fld>
            <a:endParaRPr lang="en-US"/>
          </a:p>
        </p:txBody>
      </p:sp>
      <p:sp>
        <p:nvSpPr>
          <p:cNvPr id="6" name="Rectangle 5">
            <a:extLst>
              <a:ext uri="{FF2B5EF4-FFF2-40B4-BE49-F238E27FC236}">
                <a16:creationId xmlns:a16="http://schemas.microsoft.com/office/drawing/2014/main" id="{E51A1848-0BA3-425D-124C-AC0B26424451}"/>
              </a:ext>
            </a:extLst>
          </p:cNvPr>
          <p:cNvSpPr/>
          <p:nvPr/>
        </p:nvSpPr>
        <p:spPr>
          <a:xfrm>
            <a:off x="0" y="0"/>
            <a:ext cx="6096000" cy="4910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Results</a:t>
            </a:r>
          </a:p>
        </p:txBody>
      </p:sp>
      <p:sp>
        <p:nvSpPr>
          <p:cNvPr id="7" name="Rectangle 6">
            <a:extLst>
              <a:ext uri="{FF2B5EF4-FFF2-40B4-BE49-F238E27FC236}">
                <a16:creationId xmlns:a16="http://schemas.microsoft.com/office/drawing/2014/main" id="{0A361524-D5F4-EC4C-404D-67F730CBA719}"/>
              </a:ext>
            </a:extLst>
          </p:cNvPr>
          <p:cNvSpPr/>
          <p:nvPr/>
        </p:nvSpPr>
        <p:spPr>
          <a:xfrm>
            <a:off x="6096000" y="0"/>
            <a:ext cx="6096000" cy="4910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latin typeface="Times New Roman" panose="02020603050405020304" pitchFamily="18" charset="0"/>
                <a:cs typeface="Times New Roman" panose="02020603050405020304" pitchFamily="18" charset="0"/>
              </a:rPr>
              <a:t>Kono</a:t>
            </a:r>
            <a:endParaRPr lang="en-US" dirty="0">
              <a:solidFill>
                <a:schemeClr val="bg1"/>
              </a:solidFill>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F83C2EFB-0F80-7E64-30C9-FF33C21B54FB}"/>
              </a:ext>
            </a:extLst>
          </p:cNvPr>
          <p:cNvGraphicFramePr>
            <a:graphicFrameLocks noGrp="1"/>
          </p:cNvGraphicFramePr>
          <p:nvPr>
            <p:extLst>
              <p:ext uri="{D42A27DB-BD31-4B8C-83A1-F6EECF244321}">
                <p14:modId xmlns:p14="http://schemas.microsoft.com/office/powerpoint/2010/main" val="3089890697"/>
              </p:ext>
            </p:extLst>
          </p:nvPr>
        </p:nvGraphicFramePr>
        <p:xfrm>
          <a:off x="617347" y="573943"/>
          <a:ext cx="10957305" cy="5634106"/>
        </p:xfrm>
        <a:graphic>
          <a:graphicData uri="http://schemas.openxmlformats.org/drawingml/2006/table">
            <a:tbl>
              <a:tblPr>
                <a:tableStyleId>{5C22544A-7EE6-4342-B048-85BDC9FD1C3A}</a:tableStyleId>
              </a:tblPr>
              <a:tblGrid>
                <a:gridCol w="881583">
                  <a:extLst>
                    <a:ext uri="{9D8B030D-6E8A-4147-A177-3AD203B41FA5}">
                      <a16:colId xmlns:a16="http://schemas.microsoft.com/office/drawing/2014/main" val="266723960"/>
                    </a:ext>
                  </a:extLst>
                </a:gridCol>
                <a:gridCol w="1499703">
                  <a:extLst>
                    <a:ext uri="{9D8B030D-6E8A-4147-A177-3AD203B41FA5}">
                      <a16:colId xmlns:a16="http://schemas.microsoft.com/office/drawing/2014/main" val="3335684261"/>
                    </a:ext>
                  </a:extLst>
                </a:gridCol>
                <a:gridCol w="496525">
                  <a:extLst>
                    <a:ext uri="{9D8B030D-6E8A-4147-A177-3AD203B41FA5}">
                      <a16:colId xmlns:a16="http://schemas.microsoft.com/office/drawing/2014/main" val="283126106"/>
                    </a:ext>
                  </a:extLst>
                </a:gridCol>
                <a:gridCol w="557323">
                  <a:extLst>
                    <a:ext uri="{9D8B030D-6E8A-4147-A177-3AD203B41FA5}">
                      <a16:colId xmlns:a16="http://schemas.microsoft.com/office/drawing/2014/main" val="3727919472"/>
                    </a:ext>
                  </a:extLst>
                </a:gridCol>
                <a:gridCol w="577589">
                  <a:extLst>
                    <a:ext uri="{9D8B030D-6E8A-4147-A177-3AD203B41FA5}">
                      <a16:colId xmlns:a16="http://schemas.microsoft.com/office/drawing/2014/main" val="3833409252"/>
                    </a:ext>
                  </a:extLst>
                </a:gridCol>
                <a:gridCol w="577589">
                  <a:extLst>
                    <a:ext uri="{9D8B030D-6E8A-4147-A177-3AD203B41FA5}">
                      <a16:colId xmlns:a16="http://schemas.microsoft.com/office/drawing/2014/main" val="3625660115"/>
                    </a:ext>
                  </a:extLst>
                </a:gridCol>
                <a:gridCol w="516791">
                  <a:extLst>
                    <a:ext uri="{9D8B030D-6E8A-4147-A177-3AD203B41FA5}">
                      <a16:colId xmlns:a16="http://schemas.microsoft.com/office/drawing/2014/main" val="2009290328"/>
                    </a:ext>
                  </a:extLst>
                </a:gridCol>
                <a:gridCol w="618122">
                  <a:extLst>
                    <a:ext uri="{9D8B030D-6E8A-4147-A177-3AD203B41FA5}">
                      <a16:colId xmlns:a16="http://schemas.microsoft.com/office/drawing/2014/main" val="304159901"/>
                    </a:ext>
                  </a:extLst>
                </a:gridCol>
                <a:gridCol w="635011">
                  <a:extLst>
                    <a:ext uri="{9D8B030D-6E8A-4147-A177-3AD203B41FA5}">
                      <a16:colId xmlns:a16="http://schemas.microsoft.com/office/drawing/2014/main" val="362057527"/>
                    </a:ext>
                  </a:extLst>
                </a:gridCol>
                <a:gridCol w="638388">
                  <a:extLst>
                    <a:ext uri="{9D8B030D-6E8A-4147-A177-3AD203B41FA5}">
                      <a16:colId xmlns:a16="http://schemas.microsoft.com/office/drawing/2014/main" val="3626176812"/>
                    </a:ext>
                  </a:extLst>
                </a:gridCol>
                <a:gridCol w="567456">
                  <a:extLst>
                    <a:ext uri="{9D8B030D-6E8A-4147-A177-3AD203B41FA5}">
                      <a16:colId xmlns:a16="http://schemas.microsoft.com/office/drawing/2014/main" val="2889365204"/>
                    </a:ext>
                  </a:extLst>
                </a:gridCol>
                <a:gridCol w="577589">
                  <a:extLst>
                    <a:ext uri="{9D8B030D-6E8A-4147-A177-3AD203B41FA5}">
                      <a16:colId xmlns:a16="http://schemas.microsoft.com/office/drawing/2014/main" val="1798787973"/>
                    </a:ext>
                  </a:extLst>
                </a:gridCol>
                <a:gridCol w="648521">
                  <a:extLst>
                    <a:ext uri="{9D8B030D-6E8A-4147-A177-3AD203B41FA5}">
                      <a16:colId xmlns:a16="http://schemas.microsoft.com/office/drawing/2014/main" val="591010480"/>
                    </a:ext>
                  </a:extLst>
                </a:gridCol>
                <a:gridCol w="648521">
                  <a:extLst>
                    <a:ext uri="{9D8B030D-6E8A-4147-A177-3AD203B41FA5}">
                      <a16:colId xmlns:a16="http://schemas.microsoft.com/office/drawing/2014/main" val="220584083"/>
                    </a:ext>
                  </a:extLst>
                </a:gridCol>
                <a:gridCol w="756609">
                  <a:extLst>
                    <a:ext uri="{9D8B030D-6E8A-4147-A177-3AD203B41FA5}">
                      <a16:colId xmlns:a16="http://schemas.microsoft.com/office/drawing/2014/main" val="2325054245"/>
                    </a:ext>
                  </a:extLst>
                </a:gridCol>
                <a:gridCol w="759985">
                  <a:extLst>
                    <a:ext uri="{9D8B030D-6E8A-4147-A177-3AD203B41FA5}">
                      <a16:colId xmlns:a16="http://schemas.microsoft.com/office/drawing/2014/main" val="2324165859"/>
                    </a:ext>
                  </a:extLst>
                </a:gridCol>
              </a:tblGrid>
              <a:tr h="274986">
                <a:tc rowSpan="3">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District</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rowSpan="3">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Chiefdoms</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gridSpan="3">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Point Estimates of CT</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rowSpan="2" gridSpan="3">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Sampling SDs</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rowSpan="2" hMerge="1">
                  <a:txBody>
                    <a:bodyPr/>
                    <a:lstStyle/>
                    <a:p>
                      <a:endParaRPr lang="en-US"/>
                    </a:p>
                  </a:txBody>
                  <a:tcPr/>
                </a:tc>
                <a:tc rowSpan="2" hMerge="1">
                  <a:txBody>
                    <a:bodyPr/>
                    <a:lstStyle/>
                    <a:p>
                      <a:endParaRPr lang="en-US"/>
                    </a:p>
                  </a:txBody>
                  <a:tcPr/>
                </a:tc>
                <a:tc rowSpan="2" gridSpan="2">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CI of survey</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rowSpan="2" hMerge="1">
                  <a:txBody>
                    <a:bodyPr/>
                    <a:lstStyle/>
                    <a:p>
                      <a:endParaRPr lang="en-US"/>
                    </a:p>
                  </a:txBody>
                  <a:tcPr/>
                </a:tc>
                <a:tc rowSpan="2" gridSpan="2">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Credible Interval of HB</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rowSpan="2" hMerge="1">
                  <a:txBody>
                    <a:bodyPr/>
                    <a:lstStyle/>
                    <a:p>
                      <a:endParaRPr lang="en-US"/>
                    </a:p>
                  </a:txBody>
                  <a:tcPr/>
                </a:tc>
                <a:tc rowSpan="2" gridSpan="2">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CI of EBLUP-ML</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rowSpan="2" hMerge="1">
                  <a:txBody>
                    <a:bodyPr/>
                    <a:lstStyle/>
                    <a:p>
                      <a:endParaRPr lang="en-US"/>
                    </a:p>
                  </a:txBody>
                  <a:tcPr/>
                </a:tc>
                <a:tc>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Sample </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Extent of  </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400587601"/>
                  </a:ext>
                </a:extLst>
              </a:tr>
              <a:tr h="292173">
                <a:tc vMerge="1">
                  <a:txBody>
                    <a:bodyPr/>
                    <a:lstStyle/>
                    <a:p>
                      <a:endParaRPr lang="en-US"/>
                    </a:p>
                  </a:txBody>
                  <a:tcPr/>
                </a:tc>
                <a:tc vMerge="1">
                  <a:txBody>
                    <a:bodyPr/>
                    <a:lstStyle/>
                    <a:p>
                      <a:endParaRPr lang="en-US"/>
                    </a:p>
                  </a:txBody>
                  <a:tcPr/>
                </a:tc>
                <a:tc gridSpan="3">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Prevalence Rates</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Sizes</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 Shrinkage</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014253422"/>
                  </a:ext>
                </a:extLst>
              </a:tr>
              <a:tr h="476884">
                <a:tc vMerge="1">
                  <a:txBody>
                    <a:bodyPr/>
                    <a:lstStyle/>
                    <a:p>
                      <a:endParaRPr lang="en-US"/>
                    </a:p>
                  </a:txBody>
                  <a:tcPr/>
                </a:tc>
                <a:tc vMerge="1">
                  <a:txBody>
                    <a:bodyPr/>
                    <a:lstStyle/>
                    <a:p>
                      <a:endParaRPr lang="en-US"/>
                    </a:p>
                  </a:txBody>
                  <a:tcP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Survey</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a:effectLst/>
                          <a:latin typeface="Times New Roman" panose="02020603050405020304" pitchFamily="18" charset="0"/>
                          <a:cs typeface="Times New Roman" panose="02020603050405020304" pitchFamily="18" charset="0"/>
                        </a:rPr>
                        <a:t>HB </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a:effectLst/>
                          <a:latin typeface="Times New Roman" panose="02020603050405020304" pitchFamily="18" charset="0"/>
                          <a:cs typeface="Times New Roman" panose="02020603050405020304" pitchFamily="18" charset="0"/>
                        </a:rPr>
                        <a:t>EBLUP</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a:effectLst/>
                          <a:latin typeface="Times New Roman" panose="02020603050405020304" pitchFamily="18" charset="0"/>
                          <a:cs typeface="Times New Roman" panose="02020603050405020304" pitchFamily="18" charset="0"/>
                        </a:rPr>
                        <a:t>Survey</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a:effectLst/>
                          <a:latin typeface="Times New Roman" panose="02020603050405020304" pitchFamily="18" charset="0"/>
                          <a:cs typeface="Times New Roman" panose="02020603050405020304" pitchFamily="18" charset="0"/>
                        </a:rPr>
                        <a:t>HB</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EBLUP-ML</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a:effectLst/>
                          <a:latin typeface="Times New Roman" panose="02020603050405020304" pitchFamily="18" charset="0"/>
                          <a:cs typeface="Times New Roman" panose="02020603050405020304" pitchFamily="18" charset="0"/>
                        </a:rPr>
                        <a:t>Lower</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a:effectLst/>
                          <a:latin typeface="Times New Roman" panose="02020603050405020304" pitchFamily="18" charset="0"/>
                          <a:cs typeface="Times New Roman" panose="02020603050405020304" pitchFamily="18" charset="0"/>
                        </a:rPr>
                        <a:t>upper</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a:effectLst/>
                          <a:latin typeface="Times New Roman" panose="02020603050405020304" pitchFamily="18" charset="0"/>
                          <a:cs typeface="Times New Roman" panose="02020603050405020304" pitchFamily="18" charset="0"/>
                        </a:rPr>
                        <a:t>lower</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a:effectLst/>
                          <a:latin typeface="Times New Roman" panose="02020603050405020304" pitchFamily="18" charset="0"/>
                          <a:cs typeface="Times New Roman" panose="02020603050405020304" pitchFamily="18" charset="0"/>
                        </a:rPr>
                        <a:t>upper</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lower</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upper</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 </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b"/>
                      <a:r>
                        <a:rPr lang="en-US" sz="1400" b="1" u="none" strike="noStrike" dirty="0">
                          <a:effectLst/>
                          <a:latin typeface="Times New Roman" panose="02020603050405020304" pitchFamily="18" charset="0"/>
                          <a:cs typeface="Times New Roman" panose="02020603050405020304" pitchFamily="18" charset="0"/>
                        </a:rPr>
                        <a:t> </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907249834"/>
                  </a:ext>
                </a:extLst>
              </a:tr>
              <a:tr h="292173">
                <a:tc rowSpan="14">
                  <a:txBody>
                    <a:bodyPr/>
                    <a:lstStyle/>
                    <a:p>
                      <a:pPr algn="l" fontAlgn="ctr"/>
                      <a:r>
                        <a:rPr lang="en-US" sz="1400" b="1" u="none" strike="noStrike" dirty="0" err="1">
                          <a:effectLst/>
                          <a:latin typeface="Times New Roman" panose="02020603050405020304" pitchFamily="18" charset="0"/>
                          <a:cs typeface="Times New Roman" panose="02020603050405020304" pitchFamily="18" charset="0"/>
                        </a:rPr>
                        <a:t>Kono</a:t>
                      </a:r>
                      <a:r>
                        <a:rPr lang="en-US" sz="1400" b="1" u="none" strike="noStrike" dirty="0">
                          <a:effectLst/>
                          <a:latin typeface="Times New Roman" panose="02020603050405020304" pitchFamily="18" charset="0"/>
                          <a:cs typeface="Times New Roman" panose="02020603050405020304" pitchFamily="18" charset="0"/>
                        </a:rPr>
                        <a:t> (CT rate: 45.7%)</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27: Fiama</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0.086</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0.113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0.116</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0.062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0.059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0.059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0.207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0.228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0.232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58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0.087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481119784"/>
                  </a:ext>
                </a:extLst>
              </a:tr>
              <a:tr h="292173">
                <a:tc vMerge="1">
                  <a:txBody>
                    <a:bodyPr/>
                    <a:lstStyle/>
                    <a:p>
                      <a:endParaRPr lang="en-US"/>
                    </a:p>
                  </a:txBody>
                  <a:tcP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28: Gbane</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0.711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0.708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0.707</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0.067</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0.067</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0.574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0.848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0.578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0.834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0.576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0.838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45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172148139"/>
                  </a:ext>
                </a:extLst>
              </a:tr>
              <a:tr h="292173">
                <a:tc vMerge="1">
                  <a:txBody>
                    <a:bodyPr/>
                    <a:lstStyle/>
                    <a:p>
                      <a:endParaRPr lang="en-US"/>
                    </a:p>
                  </a:txBody>
                  <a:tcPr/>
                </a:tc>
                <a:tc>
                  <a:txBody>
                    <a:bodyPr/>
                    <a:lstStyle/>
                    <a:p>
                      <a:pPr algn="l" fontAlgn="ctr"/>
                      <a:r>
                        <a:rPr lang="en-US" sz="1400" u="none" strike="noStrike" dirty="0">
                          <a:effectLst/>
                          <a:latin typeface="Times New Roman" panose="02020603050405020304" pitchFamily="18" charset="0"/>
                          <a:cs typeface="Times New Roman" panose="02020603050405020304" pitchFamily="18" charset="0"/>
                        </a:rPr>
                        <a:t>29: </a:t>
                      </a:r>
                      <a:r>
                        <a:rPr lang="en-US" sz="1400" u="none" strike="noStrike" dirty="0" err="1">
                          <a:effectLst/>
                          <a:latin typeface="Times New Roman" panose="02020603050405020304" pitchFamily="18" charset="0"/>
                          <a:cs typeface="Times New Roman" panose="02020603050405020304" pitchFamily="18" charset="0"/>
                        </a:rPr>
                        <a:t>Gbane</a:t>
                      </a:r>
                      <a:r>
                        <a:rPr lang="en-US" sz="1400" u="none" strike="noStrike" dirty="0">
                          <a:effectLst/>
                          <a:latin typeface="Times New Roman" panose="02020603050405020304" pitchFamily="18" charset="0"/>
                          <a:cs typeface="Times New Roman" panose="02020603050405020304" pitchFamily="18" charset="0"/>
                        </a:rPr>
                        <a:t> </a:t>
                      </a:r>
                      <a:r>
                        <a:rPr lang="en-US" sz="1400" u="none" strike="noStrike" dirty="0" err="1">
                          <a:effectLst/>
                          <a:latin typeface="Times New Roman" panose="02020603050405020304" pitchFamily="18" charset="0"/>
                          <a:cs typeface="Times New Roman" panose="02020603050405020304" pitchFamily="18" charset="0"/>
                        </a:rPr>
                        <a:t>Kandor</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0.325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0.323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0.323</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0.074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0.071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0.179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0.471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0.185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0.185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0.461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40</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0.122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79901235"/>
                  </a:ext>
                </a:extLst>
              </a:tr>
              <a:tr h="292173">
                <a:tc vMerge="1">
                  <a:txBody>
                    <a:bodyPr/>
                    <a:lstStyle/>
                    <a:p>
                      <a:endParaRPr lang="en-US"/>
                    </a:p>
                  </a:txBody>
                  <a:tcP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30: Gbense</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0.529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0.529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0.052</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0.429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0.631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0.432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0.629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0.431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0.627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83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0.063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932679539"/>
                  </a:ext>
                </a:extLst>
              </a:tr>
              <a:tr h="292173">
                <a:tc vMerge="1">
                  <a:txBody>
                    <a:bodyPr/>
                    <a:lstStyle/>
                    <a:p>
                      <a:endParaRPr lang="en-US"/>
                    </a:p>
                  </a:txBody>
                  <a:tcPr/>
                </a:tc>
                <a:tc>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31: </a:t>
                      </a:r>
                      <a:r>
                        <a:rPr lang="en-US" sz="1400" b="1" u="none" strike="noStrike" dirty="0" err="1">
                          <a:effectLst/>
                          <a:latin typeface="Times New Roman" panose="02020603050405020304" pitchFamily="18" charset="0"/>
                          <a:cs typeface="Times New Roman" panose="02020603050405020304" pitchFamily="18" charset="0"/>
                        </a:rPr>
                        <a:t>Gorama</a:t>
                      </a:r>
                      <a:r>
                        <a:rPr lang="en-US" sz="1400" b="1" u="none" strike="noStrike" dirty="0">
                          <a:effectLst/>
                          <a:latin typeface="Times New Roman" panose="02020603050405020304" pitchFamily="18" charset="0"/>
                          <a:cs typeface="Times New Roman" panose="02020603050405020304" pitchFamily="18" charset="0"/>
                        </a:rPr>
                        <a:t> </a:t>
                      </a:r>
                      <a:r>
                        <a:rPr lang="en-US" sz="1400" b="1" u="none" strike="noStrike" dirty="0" err="1">
                          <a:effectLst/>
                          <a:latin typeface="Times New Roman" panose="02020603050405020304" pitchFamily="18" charset="0"/>
                          <a:cs typeface="Times New Roman" panose="02020603050405020304" pitchFamily="18" charset="0"/>
                        </a:rPr>
                        <a:t>Kono</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0.261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0.105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0.095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0.094</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0.406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0.072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0.445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0.086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0.453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20</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b="1" u="none" strike="noStrike" dirty="0">
                          <a:effectLst/>
                          <a:latin typeface="Times New Roman" panose="02020603050405020304" pitchFamily="18" charset="0"/>
                          <a:cs typeface="Times New Roman" panose="02020603050405020304" pitchFamily="18" charset="0"/>
                        </a:rPr>
                        <a:t>0.217</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655606025"/>
                  </a:ext>
                </a:extLst>
              </a:tr>
              <a:tr h="292173">
                <a:tc vMerge="1">
                  <a:txBody>
                    <a:bodyPr/>
                    <a:lstStyle/>
                    <a:p>
                      <a:endParaRPr lang="en-US"/>
                    </a:p>
                  </a:txBody>
                  <a:tcP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32: Kamara</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0.426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0.425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0.425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0.064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0.061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0.061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0.301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0.551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0.307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0.546</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0.306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0.545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54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0.093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176415182"/>
                  </a:ext>
                </a:extLst>
              </a:tr>
              <a:tr h="292173">
                <a:tc vMerge="1">
                  <a:txBody>
                    <a:bodyPr/>
                    <a:lstStyle/>
                    <a:p>
                      <a:endParaRPr lang="en-US"/>
                    </a:p>
                  </a:txBody>
                  <a:tcP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33: Koidu City</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0.373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0.372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0.372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0.021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0.021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0.021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0.331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0.415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0.415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0.414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485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0.011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283797957"/>
                  </a:ext>
                </a:extLst>
              </a:tr>
              <a:tr h="292173">
                <a:tc vMerge="1">
                  <a:txBody>
                    <a:bodyPr/>
                    <a:lstStyle/>
                    <a:p>
                      <a:endParaRPr lang="en-US"/>
                    </a:p>
                  </a:txBody>
                  <a:tcP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34: Lei</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0.92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0.866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0.859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0.066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0.063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0.063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0.79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1.05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0.739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0.994</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0.735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0.983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50</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634420033"/>
                  </a:ext>
                </a:extLst>
              </a:tr>
              <a:tr h="292173">
                <a:tc vMerge="1">
                  <a:txBody>
                    <a:bodyPr/>
                    <a:lstStyle/>
                    <a:p>
                      <a:endParaRPr lang="en-US"/>
                    </a:p>
                  </a:txBody>
                  <a:tcPr/>
                </a:tc>
                <a:tc>
                  <a:txBody>
                    <a:bodyPr/>
                    <a:lstStyle/>
                    <a:p>
                      <a:pPr algn="l" fontAlgn="ctr"/>
                      <a:r>
                        <a:rPr lang="en-US" sz="1400" u="none" strike="noStrike">
                          <a:effectLst/>
                          <a:latin typeface="Times New Roman" panose="02020603050405020304" pitchFamily="18" charset="0"/>
                          <a:cs typeface="Times New Roman" panose="02020603050405020304" pitchFamily="18" charset="0"/>
                        </a:rPr>
                        <a:t>35: Mafindor</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0.419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0.428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0.429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0.057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0.058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0.302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0.536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0.315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0.316</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0.542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62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0.082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981639420"/>
                  </a:ext>
                </a:extLst>
              </a:tr>
              <a:tr h="292173">
                <a:tc vMerge="1">
                  <a:txBody>
                    <a:bodyPr/>
                    <a:lstStyle/>
                    <a:p>
                      <a:endParaRPr lang="en-US"/>
                    </a:p>
                  </a:txBody>
                  <a:tcPr/>
                </a:tc>
                <a:tc>
                  <a:txBody>
                    <a:bodyPr/>
                    <a:lstStyle/>
                    <a:p>
                      <a:pPr algn="l" fontAlgn="ctr"/>
                      <a:r>
                        <a:rPr lang="en-US" sz="1400" u="none" strike="noStrike" dirty="0">
                          <a:effectLst/>
                          <a:latin typeface="Times New Roman" panose="02020603050405020304" pitchFamily="18" charset="0"/>
                          <a:cs typeface="Times New Roman" panose="02020603050405020304" pitchFamily="18" charset="0"/>
                        </a:rPr>
                        <a:t>36: </a:t>
                      </a:r>
                      <a:r>
                        <a:rPr lang="en-US" sz="1400" u="none" strike="noStrike" dirty="0" err="1">
                          <a:effectLst/>
                          <a:latin typeface="Times New Roman" panose="02020603050405020304" pitchFamily="18" charset="0"/>
                          <a:cs typeface="Times New Roman" panose="02020603050405020304" pitchFamily="18" charset="0"/>
                        </a:rPr>
                        <a:t>Nimikoro</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0.485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0.483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0.482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0.036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0.035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0.035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0.415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0.555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0.415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0.413</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0.552</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171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0.031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187022444"/>
                  </a:ext>
                </a:extLst>
              </a:tr>
              <a:tr h="292173">
                <a:tc vMerge="1">
                  <a:txBody>
                    <a:bodyPr/>
                    <a:lstStyle/>
                    <a:p>
                      <a:endParaRPr lang="en-US"/>
                    </a:p>
                  </a:txBody>
                  <a:tcPr/>
                </a:tc>
                <a:tc>
                  <a:txBody>
                    <a:bodyPr/>
                    <a:lstStyle/>
                    <a:p>
                      <a:pPr algn="l" fontAlgn="ctr"/>
                      <a:r>
                        <a:rPr lang="en-US" sz="1400" u="none" strike="noStrike" dirty="0">
                          <a:effectLst/>
                          <a:latin typeface="Times New Roman" panose="02020603050405020304" pitchFamily="18" charset="0"/>
                          <a:cs typeface="Times New Roman" panose="02020603050405020304" pitchFamily="18" charset="0"/>
                        </a:rPr>
                        <a:t>37: </a:t>
                      </a:r>
                      <a:r>
                        <a:rPr lang="en-US" sz="1400" u="none" strike="noStrike" dirty="0" err="1">
                          <a:effectLst/>
                          <a:latin typeface="Times New Roman" panose="02020603050405020304" pitchFamily="18" charset="0"/>
                          <a:cs typeface="Times New Roman" panose="02020603050405020304" pitchFamily="18" charset="0"/>
                        </a:rPr>
                        <a:t>Nimiyama</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0.589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0.585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0.584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0.042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0.041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0.041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0.506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0.672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0.506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0.667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0.503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0.665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124</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0.043</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182957444"/>
                  </a:ext>
                </a:extLst>
              </a:tr>
              <a:tr h="292173">
                <a:tc vMerge="1">
                  <a:txBody>
                    <a:bodyPr/>
                    <a:lstStyle/>
                    <a:p>
                      <a:endParaRPr lang="en-US"/>
                    </a:p>
                  </a:txBody>
                  <a:tcPr/>
                </a:tc>
                <a:tc>
                  <a:txBody>
                    <a:bodyPr/>
                    <a:lstStyle/>
                    <a:p>
                      <a:pPr algn="l" fontAlgn="ctr"/>
                      <a:r>
                        <a:rPr lang="en-US" sz="1400" u="none" strike="noStrike" dirty="0">
                          <a:effectLst/>
                          <a:latin typeface="Times New Roman" panose="02020603050405020304" pitchFamily="18" charset="0"/>
                          <a:cs typeface="Times New Roman" panose="02020603050405020304" pitchFamily="18" charset="0"/>
                        </a:rPr>
                        <a:t>38: Sandor</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0.656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0.649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0.648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0.032</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0.032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0.032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0.593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0.719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0.586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0.714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0.586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0.711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212</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0.025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563942912"/>
                  </a:ext>
                </a:extLst>
              </a:tr>
              <a:tr h="292173">
                <a:tc vMerge="1">
                  <a:txBody>
                    <a:bodyPr/>
                    <a:lstStyle/>
                    <a:p>
                      <a:endParaRPr lang="en-US"/>
                    </a:p>
                  </a:txBody>
                  <a:tcPr/>
                </a:tc>
                <a:tc>
                  <a:txBody>
                    <a:bodyPr/>
                    <a:lstStyle/>
                    <a:p>
                      <a:pPr algn="l" fontAlgn="ctr"/>
                      <a:r>
                        <a:rPr lang="en-US" sz="1400" u="none" strike="noStrike" dirty="0">
                          <a:effectLst/>
                          <a:latin typeface="Times New Roman" panose="02020603050405020304" pitchFamily="18" charset="0"/>
                          <a:cs typeface="Times New Roman" panose="02020603050405020304" pitchFamily="18" charset="0"/>
                        </a:rPr>
                        <a:t>39: Soa</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0.233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0.237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0.238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0.044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0.042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0.043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0.147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0.319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0.153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0.321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0.154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0.322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116</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dirty="0">
                          <a:effectLst/>
                          <a:latin typeface="Times New Roman" panose="02020603050405020304" pitchFamily="18" charset="0"/>
                          <a:cs typeface="Times New Roman" panose="02020603050405020304" pitchFamily="18" charset="0"/>
                        </a:rPr>
                        <a:t>0.046</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041537288"/>
                  </a:ext>
                </a:extLst>
              </a:tr>
              <a:tr h="292173">
                <a:tc vMerge="1">
                  <a:txBody>
                    <a:bodyPr/>
                    <a:lstStyle/>
                    <a:p>
                      <a:endParaRPr lang="en-US"/>
                    </a:p>
                  </a:txBody>
                  <a:tcPr/>
                </a:tc>
                <a:tc>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40: </a:t>
                      </a:r>
                      <a:r>
                        <a:rPr lang="en-US" sz="1400" b="1" u="none" strike="noStrike" dirty="0" err="1">
                          <a:effectLst/>
                          <a:latin typeface="Times New Roman" panose="02020603050405020304" pitchFamily="18" charset="0"/>
                          <a:cs typeface="Times New Roman" panose="02020603050405020304" pitchFamily="18" charset="0"/>
                        </a:rPr>
                        <a:t>Tankoro</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0.353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0.402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0.407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0.114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0.101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0.129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0.577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0.202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0.602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0.211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0.603</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u="none" strike="noStrike">
                          <a:effectLst/>
                          <a:latin typeface="Times New Roman" panose="02020603050405020304" pitchFamily="18" charset="0"/>
                          <a:cs typeface="Times New Roman" panose="02020603050405020304" pitchFamily="18" charset="0"/>
                        </a:rPr>
                        <a:t>17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r" fontAlgn="ctr"/>
                      <a:r>
                        <a:rPr lang="en-US" sz="1400" b="1" u="none" strike="noStrike" kern="1200" dirty="0">
                          <a:solidFill>
                            <a:schemeClr val="dk1"/>
                          </a:solidFill>
                          <a:effectLst/>
                          <a:latin typeface="Times New Roman" panose="02020603050405020304" pitchFamily="18" charset="0"/>
                          <a:ea typeface="+mn-ea"/>
                          <a:cs typeface="Times New Roman" panose="02020603050405020304" pitchFamily="18" charset="0"/>
                        </a:rPr>
                        <a:t>0.246</a:t>
                      </a:r>
                    </a:p>
                  </a:txBody>
                  <a:tcPr marL="0" marR="0" marT="0" marB="0" anchor="ctr"/>
                </a:tc>
                <a:extLst>
                  <a:ext uri="{0D108BD9-81ED-4DB2-BD59-A6C34878D82A}">
                    <a16:rowId xmlns:a16="http://schemas.microsoft.com/office/drawing/2014/main" val="2931109451"/>
                  </a:ext>
                </a:extLst>
              </a:tr>
            </a:tbl>
          </a:graphicData>
        </a:graphic>
      </p:graphicFrame>
      <p:pic>
        <p:nvPicPr>
          <p:cNvPr id="2" name="Picture 1">
            <a:extLst>
              <a:ext uri="{FF2B5EF4-FFF2-40B4-BE49-F238E27FC236}">
                <a16:creationId xmlns:a16="http://schemas.microsoft.com/office/drawing/2014/main" id="{6DF7EC3E-2DA7-BF09-6246-413D178DC97F}"/>
              </a:ext>
            </a:extLst>
          </p:cNvPr>
          <p:cNvPicPr>
            <a:picLocks noChangeAspect="1"/>
          </p:cNvPicPr>
          <p:nvPr/>
        </p:nvPicPr>
        <p:blipFill>
          <a:blip r:embed="rId3"/>
          <a:stretch>
            <a:fillRect/>
          </a:stretch>
        </p:blipFill>
        <p:spPr>
          <a:xfrm>
            <a:off x="3943770" y="6302052"/>
            <a:ext cx="3565395" cy="406108"/>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ACC913A3-61A5-DE8B-DC06-97FCB2321179}"/>
              </a:ext>
            </a:extLst>
          </p:cNvPr>
          <p:cNvPicPr>
            <a:picLocks noChangeAspect="1"/>
          </p:cNvPicPr>
          <p:nvPr/>
        </p:nvPicPr>
        <p:blipFill>
          <a:blip r:embed="rId4"/>
          <a:stretch>
            <a:fillRect/>
          </a:stretch>
        </p:blipFill>
        <p:spPr>
          <a:xfrm>
            <a:off x="7619447" y="5819378"/>
            <a:ext cx="1128665" cy="1041844"/>
          </a:xfrm>
          <a:prstGeom prst="rect">
            <a:avLst/>
          </a:prstGeom>
        </p:spPr>
      </p:pic>
    </p:spTree>
    <p:extLst>
      <p:ext uri="{BB962C8B-B14F-4D97-AF65-F5344CB8AC3E}">
        <p14:creationId xmlns:p14="http://schemas.microsoft.com/office/powerpoint/2010/main" val="3442475986"/>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9FFBD129B4424F90691339E55B5A7E" ma:contentTypeVersion="20" ma:contentTypeDescription="Create a new document." ma:contentTypeScope="" ma:versionID="b29d7386760d3ed5692d77b26a8bcca5">
  <xsd:schema xmlns:xsd="http://www.w3.org/2001/XMLSchema" xmlns:xs="http://www.w3.org/2001/XMLSchema" xmlns:p="http://schemas.microsoft.com/office/2006/metadata/properties" xmlns:ns1="http://schemas.microsoft.com/sharepoint/v3" xmlns:ns2="a09baf1e-45c8-4993-a8ef-9209070ee381" xmlns:ns3="440d2437-d853-4db3-bdda-a2b2af628fb2" targetNamespace="http://schemas.microsoft.com/office/2006/metadata/properties" ma:root="true" ma:fieldsID="1d0d142bd0a56e87ada0895bdc35cecf" ns1:_="" ns2:_="" ns3:_="">
    <xsd:import namespace="http://schemas.microsoft.com/sharepoint/v3"/>
    <xsd:import namespace="a09baf1e-45c8-4993-a8ef-9209070ee381"/>
    <xsd:import namespace="440d2437-d853-4db3-bdda-a2b2af628fb2"/>
    <xsd:element name="properties">
      <xsd:complexType>
        <xsd:sequence>
          <xsd:element name="documentManagement">
            <xsd:complexType>
              <xsd:all>
                <xsd:element ref="ns2:SharedWithUsers" minOccurs="0"/>
                <xsd:element ref="ns2:SharedWithDetails" minOccurs="0"/>
                <xsd:element ref="ns1:_ip_UnifiedCompliancePolicyProperties" minOccurs="0"/>
                <xsd:element ref="ns1:_ip_UnifiedCompliancePolicyUIAction" minOccurs="0"/>
                <xsd:element ref="ns3:MediaServiceMetadata" minOccurs="0"/>
                <xsd:element ref="ns3:MediaServiceFastMetadata" minOccurs="0"/>
                <xsd:element ref="ns3:MediaLengthInSeconds"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9baf1e-45c8-4993-a8ef-9209070ee38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d309525f-9825-49e9-9d9c-1d74682eb4ab}" ma:internalName="TaxCatchAll" ma:showField="CatchAllData" ma:web="a09baf1e-45c8-4993-a8ef-9209070ee38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40d2437-d853-4db3-bdda-a2b2af628fb2"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OCR" ma:index="21" nillable="true" ma:displayName="Extracted Text" ma:internalName="MediaServiceOCR"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b4420a8-2ab6-4cc0-9a2f-4ec41633a6c1"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0D3A9A-A244-4EED-A647-79858A482F7A}"/>
</file>

<file path=customXml/itemProps2.xml><?xml version="1.0" encoding="utf-8"?>
<ds:datastoreItem xmlns:ds="http://schemas.openxmlformats.org/officeDocument/2006/customXml" ds:itemID="{21AF686A-9C1F-4DF2-B411-2D7C9140E2AA}"/>
</file>

<file path=docProps/app.xml><?xml version="1.0" encoding="utf-8"?>
<Properties xmlns="http://schemas.openxmlformats.org/officeDocument/2006/extended-properties" xmlns:vt="http://schemas.openxmlformats.org/officeDocument/2006/docPropsVTypes">
  <Template>{71C92114-1EA2-F242-B812-5FD87BC57037}tf10001120</Template>
  <TotalTime>20161</TotalTime>
  <Words>3446</Words>
  <Application>Microsoft Office PowerPoint</Application>
  <PresentationFormat>Widescreen</PresentationFormat>
  <Paragraphs>871</Paragraphs>
  <Slides>15</Slides>
  <Notes>14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DengXian</vt:lpstr>
      <vt:lpstr>DengXian Light</vt:lpstr>
      <vt:lpstr>Arial</vt:lpstr>
      <vt:lpstr>Calibri</vt:lpstr>
      <vt:lpstr>Cambria Math</vt:lpstr>
      <vt:lpstr>Georgia</vt:lpstr>
      <vt:lpstr>Gill Sans MT</vt:lpstr>
      <vt:lpstr>Merriweather</vt:lpstr>
      <vt:lpstr>Merriweather Light</vt:lpstr>
      <vt:lpstr>Oswald</vt:lpstr>
      <vt:lpstr>Times New Roman</vt:lpstr>
      <vt:lpstr>Parcel</vt:lpstr>
      <vt:lpstr>PowerPoint Presentation</vt:lpstr>
      <vt:lpstr>About CenHTRO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Jiacheng Li</dc:creator>
  <cp:lastModifiedBy>User</cp:lastModifiedBy>
  <cp:revision>233</cp:revision>
  <dcterms:created xsi:type="dcterms:W3CDTF">2023-02-16T19:37:40Z</dcterms:created>
  <dcterms:modified xsi:type="dcterms:W3CDTF">2024-08-07T19:09:53Z</dcterms:modified>
</cp:coreProperties>
</file>